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sldIdLst>
    <p:sldId id="256" r:id="rId2"/>
    <p:sldId id="257" r:id="rId3"/>
    <p:sldId id="259" r:id="rId4"/>
    <p:sldId id="260" r:id="rId5"/>
    <p:sldId id="261" r:id="rId6"/>
    <p:sldId id="262" r:id="rId7"/>
    <p:sldId id="265" r:id="rId8"/>
    <p:sldId id="263" r:id="rId9"/>
  </p:sldIdLst>
  <p:sldSz cx="12192000" cy="6858000"/>
  <p:notesSz cx="6858000" cy="9144000"/>
  <p:embeddedFontLst>
    <p:embeddedFont>
      <p:font typeface="Archivo" panose="020B0503020202020B04" pitchFamily="34" charset="0"/>
      <p:regular r:id="rId11"/>
      <p:bold r:id="rId12"/>
      <p:italic r:id="rId13"/>
    </p:embeddedFont>
    <p:embeddedFont>
      <p:font typeface="Archivo Medium" panose="020B0603020202020B04" pitchFamily="34" charset="0"/>
      <p:regular r:id="rId14"/>
      <p:bold r:id="rId15"/>
    </p:embeddedFont>
    <p:embeddedFont>
      <p:font typeface="Calibri" panose="020F0502020204030204" pitchFamily="34" charset="0"/>
      <p:regular r:id="rId16"/>
      <p:bold r:id="rId17"/>
      <p:italic r:id="rId18"/>
      <p:boldItalic r:id="rId19"/>
    </p:embeddedFont>
    <p:embeddedFont>
      <p:font typeface="Calibri Light" panose="020F0302020204030204" pitchFamily="34" charset="0"/>
      <p:regular r:id="rId20"/>
      <p:italic r:id="rId21"/>
    </p:embeddedFont>
    <p:embeddedFont>
      <p:font typeface="Consolas" panose="020B0609020204030204" pitchFamily="49"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5714" autoAdjust="0"/>
  </p:normalViewPr>
  <p:slideViewPr>
    <p:cSldViewPr snapToGrid="0">
      <p:cViewPr varScale="1">
        <p:scale>
          <a:sx n="97" d="100"/>
          <a:sy n="97" d="100"/>
        </p:scale>
        <p:origin x="33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LLC Hit Ratio Improvement over LRU</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2085552091349998E-2"/>
          <c:y val="0.12430704581295463"/>
          <c:w val="0.89788605155681478"/>
          <c:h val="0.51897620211458795"/>
        </c:manualLayout>
      </c:layout>
      <c:barChart>
        <c:barDir val="col"/>
        <c:grouping val="clustered"/>
        <c:varyColors val="0"/>
        <c:ser>
          <c:idx val="0"/>
          <c:order val="0"/>
          <c:tx>
            <c:strRef>
              <c:f>Sheet1!$B$1</c:f>
              <c:strCache>
                <c:ptCount val="1"/>
                <c:pt idx="0">
                  <c:v>Miss Ratio Improvement</c:v>
                </c:pt>
              </c:strCache>
            </c:strRef>
          </c:tx>
          <c:spPr>
            <a:solidFill>
              <a:srgbClr val="00B0F0"/>
            </a:solidFill>
            <a:ln>
              <a:noFill/>
            </a:ln>
            <a:effectLst/>
          </c:spPr>
          <c:invertIfNegative val="0"/>
          <c:cat>
            <c:strRef>
              <c:f>Sheet1!$A$2:$A$20</c:f>
              <c:strCache>
                <c:ptCount val="19"/>
                <c:pt idx="0">
                  <c:v>649.fotonik3d</c:v>
                </c:pt>
                <c:pt idx="1">
                  <c:v>631.deepsjeng</c:v>
                </c:pt>
                <c:pt idx="2">
                  <c:v>657.xz</c:v>
                </c:pt>
                <c:pt idx="3">
                  <c:v>623.xalancbmk</c:v>
                </c:pt>
                <c:pt idx="4">
                  <c:v>619.lbm</c:v>
                </c:pt>
                <c:pt idx="5">
                  <c:v>654.roms</c:v>
                </c:pt>
                <c:pt idx="6">
                  <c:v>638.imagick</c:v>
                </c:pt>
                <c:pt idx="7">
                  <c:v>603.bwaves</c:v>
                </c:pt>
                <c:pt idx="8">
                  <c:v>627.cam4</c:v>
                </c:pt>
                <c:pt idx="9">
                  <c:v>605.mcf</c:v>
                </c:pt>
                <c:pt idx="10">
                  <c:v>607.cactuBSSN</c:v>
                </c:pt>
                <c:pt idx="11">
                  <c:v>620.omnetpp</c:v>
                </c:pt>
                <c:pt idx="12">
                  <c:v>628.pop2</c:v>
                </c:pt>
                <c:pt idx="13">
                  <c:v>600.perlbench</c:v>
                </c:pt>
                <c:pt idx="14">
                  <c:v>602.gcc</c:v>
                </c:pt>
                <c:pt idx="15">
                  <c:v>621.wrf</c:v>
                </c:pt>
                <c:pt idx="16">
                  <c:v>625.x264</c:v>
                </c:pt>
                <c:pt idx="17">
                  <c:v>644.nab</c:v>
                </c:pt>
                <c:pt idx="18">
                  <c:v>641.leela</c:v>
                </c:pt>
              </c:strCache>
            </c:strRef>
          </c:cat>
          <c:val>
            <c:numRef>
              <c:f>Sheet1!$B$2:$B$20</c:f>
              <c:numCache>
                <c:formatCode>General</c:formatCode>
                <c:ptCount val="19"/>
                <c:pt idx="0">
                  <c:v>0.99378694621685415</c:v>
                </c:pt>
                <c:pt idx="1">
                  <c:v>0.99877663534136452</c:v>
                </c:pt>
                <c:pt idx="2">
                  <c:v>0.99921594451936357</c:v>
                </c:pt>
                <c:pt idx="3">
                  <c:v>0.99923084403221019</c:v>
                </c:pt>
                <c:pt idx="4">
                  <c:v>0.99974387602740789</c:v>
                </c:pt>
                <c:pt idx="5">
                  <c:v>0.99997233387481577</c:v>
                </c:pt>
                <c:pt idx="6">
                  <c:v>1.0000256646693617</c:v>
                </c:pt>
                <c:pt idx="7">
                  <c:v>1.0000382295204617</c:v>
                </c:pt>
                <c:pt idx="8">
                  <c:v>1.0010721124807256</c:v>
                </c:pt>
                <c:pt idx="9">
                  <c:v>1.0012232895764281</c:v>
                </c:pt>
                <c:pt idx="10">
                  <c:v>1.001736040983755</c:v>
                </c:pt>
                <c:pt idx="11">
                  <c:v>1.0029463249146746</c:v>
                </c:pt>
                <c:pt idx="12">
                  <c:v>1.003943442164867</c:v>
                </c:pt>
                <c:pt idx="13">
                  <c:v>1.0039518835582952</c:v>
                </c:pt>
                <c:pt idx="14">
                  <c:v>1.007030316167461</c:v>
                </c:pt>
                <c:pt idx="15">
                  <c:v>1.0112114614118677</c:v>
                </c:pt>
                <c:pt idx="16">
                  <c:v>1.0121742323567129</c:v>
                </c:pt>
                <c:pt idx="17">
                  <c:v>1.0309797629268003</c:v>
                </c:pt>
                <c:pt idx="18">
                  <c:v>1.0467409956834262</c:v>
                </c:pt>
              </c:numCache>
            </c:numRef>
          </c:val>
          <c:extLst>
            <c:ext xmlns:c16="http://schemas.microsoft.com/office/drawing/2014/chart" uri="{C3380CC4-5D6E-409C-BE32-E72D297353CC}">
              <c16:uniqueId val="{00000000-8D0C-4949-AE73-73430621104C}"/>
            </c:ext>
          </c:extLst>
        </c:ser>
        <c:dLbls>
          <c:showLegendKey val="0"/>
          <c:showVal val="0"/>
          <c:showCatName val="0"/>
          <c:showSerName val="0"/>
          <c:showPercent val="0"/>
          <c:showBubbleSize val="0"/>
        </c:dLbls>
        <c:gapWidth val="219"/>
        <c:overlap val="-27"/>
        <c:axId val="1175067664"/>
        <c:axId val="1175066832"/>
      </c:barChart>
      <c:catAx>
        <c:axId val="1175067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5066832"/>
        <c:crosses val="autoZero"/>
        <c:auto val="1"/>
        <c:lblAlgn val="ctr"/>
        <c:lblOffset val="100"/>
        <c:noMultiLvlLbl val="0"/>
      </c:catAx>
      <c:valAx>
        <c:axId val="11750668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5067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IPC Improvement over LRU</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2085552091349998E-2"/>
          <c:y val="0.12430704581295463"/>
          <c:w val="0.89788605155681478"/>
          <c:h val="0.51897620211458795"/>
        </c:manualLayout>
      </c:layout>
      <c:barChart>
        <c:barDir val="col"/>
        <c:grouping val="clustered"/>
        <c:varyColors val="0"/>
        <c:ser>
          <c:idx val="0"/>
          <c:order val="0"/>
          <c:tx>
            <c:strRef>
              <c:f>Sheet1!$B$1</c:f>
              <c:strCache>
                <c:ptCount val="1"/>
                <c:pt idx="0">
                  <c:v>Miss Ratio Improvement</c:v>
                </c:pt>
              </c:strCache>
            </c:strRef>
          </c:tx>
          <c:spPr>
            <a:solidFill>
              <a:srgbClr val="002060"/>
            </a:solidFill>
            <a:ln>
              <a:noFill/>
            </a:ln>
            <a:effectLst/>
          </c:spPr>
          <c:invertIfNegative val="0"/>
          <c:cat>
            <c:strRef>
              <c:f>Sheet1!$A$2:$A$21</c:f>
              <c:strCache>
                <c:ptCount val="20"/>
                <c:pt idx="0">
                  <c:v>600.perlbench</c:v>
                </c:pt>
                <c:pt idx="1">
                  <c:v>602.gcc</c:v>
                </c:pt>
                <c:pt idx="2">
                  <c:v>603.bwaves</c:v>
                </c:pt>
                <c:pt idx="3">
                  <c:v>605.mcf</c:v>
                </c:pt>
                <c:pt idx="4">
                  <c:v>607.cactuBSSN</c:v>
                </c:pt>
                <c:pt idx="5">
                  <c:v>619.lbm</c:v>
                </c:pt>
                <c:pt idx="6">
                  <c:v>620.omnetpp</c:v>
                </c:pt>
                <c:pt idx="7">
                  <c:v>621.wrf</c:v>
                </c:pt>
                <c:pt idx="8">
                  <c:v>623.xalancbmk</c:v>
                </c:pt>
                <c:pt idx="9">
                  <c:v>625.x264</c:v>
                </c:pt>
                <c:pt idx="10">
                  <c:v>627.cam4</c:v>
                </c:pt>
                <c:pt idx="11">
                  <c:v>628.pop2</c:v>
                </c:pt>
                <c:pt idx="12">
                  <c:v>631.deepsjeng</c:v>
                </c:pt>
                <c:pt idx="13">
                  <c:v>638.imagick</c:v>
                </c:pt>
                <c:pt idx="14">
                  <c:v>641.leela</c:v>
                </c:pt>
                <c:pt idx="15">
                  <c:v>644.nab</c:v>
                </c:pt>
                <c:pt idx="16">
                  <c:v>648.exchange2</c:v>
                </c:pt>
                <c:pt idx="17">
                  <c:v>649.fotonik3d</c:v>
                </c:pt>
                <c:pt idx="18">
                  <c:v>654.roms</c:v>
                </c:pt>
                <c:pt idx="19">
                  <c:v>657.xz</c:v>
                </c:pt>
              </c:strCache>
            </c:strRef>
          </c:cat>
          <c:val>
            <c:numRef>
              <c:f>Sheet1!$B$2:$B$21</c:f>
              <c:numCache>
                <c:formatCode>General</c:formatCode>
                <c:ptCount val="20"/>
                <c:pt idx="0">
                  <c:v>1.0016411759999999</c:v>
                </c:pt>
                <c:pt idx="1">
                  <c:v>0.99946405999999999</c:v>
                </c:pt>
                <c:pt idx="2">
                  <c:v>0.99993874800000004</c:v>
                </c:pt>
                <c:pt idx="3">
                  <c:v>1.0064412840000001</c:v>
                </c:pt>
                <c:pt idx="4">
                  <c:v>0.99725973999999995</c:v>
                </c:pt>
                <c:pt idx="5">
                  <c:v>0.99976695900000001</c:v>
                </c:pt>
                <c:pt idx="6">
                  <c:v>1.0085395909999999</c:v>
                </c:pt>
                <c:pt idx="7">
                  <c:v>1.004627344</c:v>
                </c:pt>
                <c:pt idx="8">
                  <c:v>1.0204608470000001</c:v>
                </c:pt>
                <c:pt idx="9">
                  <c:v>1.0040244009999999</c:v>
                </c:pt>
                <c:pt idx="10">
                  <c:v>1.0002169219999999</c:v>
                </c:pt>
                <c:pt idx="11">
                  <c:v>1.002877434</c:v>
                </c:pt>
                <c:pt idx="12">
                  <c:v>1.00036283</c:v>
                </c:pt>
                <c:pt idx="13">
                  <c:v>0.99864352099999998</c:v>
                </c:pt>
                <c:pt idx="14">
                  <c:v>1.00108767</c:v>
                </c:pt>
                <c:pt idx="15">
                  <c:v>1.003136727</c:v>
                </c:pt>
                <c:pt idx="16">
                  <c:v>1</c:v>
                </c:pt>
                <c:pt idx="17">
                  <c:v>0.98999138900000005</c:v>
                </c:pt>
                <c:pt idx="18">
                  <c:v>0.99948801700000001</c:v>
                </c:pt>
                <c:pt idx="19">
                  <c:v>1.0033752300000001</c:v>
                </c:pt>
              </c:numCache>
            </c:numRef>
          </c:val>
          <c:extLst>
            <c:ext xmlns:c16="http://schemas.microsoft.com/office/drawing/2014/chart" uri="{C3380CC4-5D6E-409C-BE32-E72D297353CC}">
              <c16:uniqueId val="{00000000-8D0C-4949-AE73-73430621104C}"/>
            </c:ext>
          </c:extLst>
        </c:ser>
        <c:dLbls>
          <c:showLegendKey val="0"/>
          <c:showVal val="0"/>
          <c:showCatName val="0"/>
          <c:showSerName val="0"/>
          <c:showPercent val="0"/>
          <c:showBubbleSize val="0"/>
        </c:dLbls>
        <c:gapWidth val="219"/>
        <c:overlap val="-27"/>
        <c:axId val="1175067664"/>
        <c:axId val="1175066832"/>
      </c:barChart>
      <c:catAx>
        <c:axId val="11750676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5066832"/>
        <c:crosses val="autoZero"/>
        <c:auto val="1"/>
        <c:lblAlgn val="ctr"/>
        <c:lblOffset val="100"/>
        <c:noMultiLvlLbl val="0"/>
      </c:catAx>
      <c:valAx>
        <c:axId val="11750668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75067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D24C4-DFBF-4AFB-A4A0-F05EA336C7A2}" type="datetimeFigureOut">
              <a:rPr lang="en-US" smtClean="0"/>
              <a:t>4/21/2022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89F6BB-2E70-45B9-87BF-DC21B79418A1}" type="slidenum">
              <a:rPr lang="en-US" smtClean="0"/>
              <a:t>‹#›</a:t>
            </a:fld>
            <a:endParaRPr lang="en-US"/>
          </a:p>
        </p:txBody>
      </p:sp>
    </p:spTree>
    <p:extLst>
      <p:ext uri="{BB962C8B-B14F-4D97-AF65-F5344CB8AC3E}">
        <p14:creationId xmlns:p14="http://schemas.microsoft.com/office/powerpoint/2010/main" val="31568219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Last-Level Cache (LLC) is a critical component of the memory hierarchy which has a direct impact on performance. Whenever a data requested by a processor core is not found in the cache a transaction to the main memory is initiated, which results in both performance and energy penalties. Decreasing LLC miss rate therefore lowers external memory transactions which is beneficial both power and performance wise. The cache replacement policy has a direct impact on the miss rate. It is responsible of data eviction of cache lines whenever the cache runs full. Thus, a good policy should evict data that is less likely to be reused in the near future, and favor data that are likely to be accessed.</a:t>
            </a:r>
          </a:p>
        </p:txBody>
      </p:sp>
      <p:sp>
        <p:nvSpPr>
          <p:cNvPr id="4" name="Slide Number Placeholder 3"/>
          <p:cNvSpPr>
            <a:spLocks noGrp="1"/>
          </p:cNvSpPr>
          <p:nvPr>
            <p:ph type="sldNum" sz="quarter" idx="5"/>
          </p:nvPr>
        </p:nvSpPr>
        <p:spPr/>
        <p:txBody>
          <a:bodyPr/>
          <a:lstStyle/>
          <a:p>
            <a:fld id="{A489F6BB-2E70-45B9-87BF-DC21B79418A1}" type="slidenum">
              <a:rPr lang="en-US" smtClean="0"/>
              <a:t>2</a:t>
            </a:fld>
            <a:endParaRPr lang="en-US"/>
          </a:p>
        </p:txBody>
      </p:sp>
    </p:spTree>
    <p:extLst>
      <p:ext uri="{BB962C8B-B14F-4D97-AF65-F5344CB8AC3E}">
        <p14:creationId xmlns:p14="http://schemas.microsoft.com/office/powerpoint/2010/main" val="79695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working of perceptron. </a:t>
            </a:r>
          </a:p>
        </p:txBody>
      </p:sp>
      <p:sp>
        <p:nvSpPr>
          <p:cNvPr id="4" name="Slide Number Placeholder 3"/>
          <p:cNvSpPr>
            <a:spLocks noGrp="1"/>
          </p:cNvSpPr>
          <p:nvPr>
            <p:ph type="sldNum" sz="quarter" idx="5"/>
          </p:nvPr>
        </p:nvSpPr>
        <p:spPr/>
        <p:txBody>
          <a:bodyPr/>
          <a:lstStyle/>
          <a:p>
            <a:fld id="{A489F6BB-2E70-45B9-87BF-DC21B79418A1}" type="slidenum">
              <a:rPr lang="en-US" smtClean="0"/>
              <a:t>3</a:t>
            </a:fld>
            <a:endParaRPr lang="en-US"/>
          </a:p>
        </p:txBody>
      </p:sp>
    </p:spTree>
    <p:extLst>
      <p:ext uri="{BB962C8B-B14F-4D97-AF65-F5344CB8AC3E}">
        <p14:creationId xmlns:p14="http://schemas.microsoft.com/office/powerpoint/2010/main" val="799203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working of perceptron. </a:t>
            </a:r>
          </a:p>
        </p:txBody>
      </p:sp>
      <p:sp>
        <p:nvSpPr>
          <p:cNvPr id="4" name="Slide Number Placeholder 3"/>
          <p:cNvSpPr>
            <a:spLocks noGrp="1"/>
          </p:cNvSpPr>
          <p:nvPr>
            <p:ph type="sldNum" sz="quarter" idx="5"/>
          </p:nvPr>
        </p:nvSpPr>
        <p:spPr/>
        <p:txBody>
          <a:bodyPr/>
          <a:lstStyle/>
          <a:p>
            <a:fld id="{A489F6BB-2E70-45B9-87BF-DC21B79418A1}" type="slidenum">
              <a:rPr lang="en-US" smtClean="0"/>
              <a:t>4</a:t>
            </a:fld>
            <a:endParaRPr lang="en-US"/>
          </a:p>
        </p:txBody>
      </p:sp>
    </p:spTree>
    <p:extLst>
      <p:ext uri="{BB962C8B-B14F-4D97-AF65-F5344CB8AC3E}">
        <p14:creationId xmlns:p14="http://schemas.microsoft.com/office/powerpoint/2010/main" val="922073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working of perceptron. </a:t>
            </a:r>
          </a:p>
        </p:txBody>
      </p:sp>
      <p:sp>
        <p:nvSpPr>
          <p:cNvPr id="4" name="Slide Number Placeholder 3"/>
          <p:cNvSpPr>
            <a:spLocks noGrp="1"/>
          </p:cNvSpPr>
          <p:nvPr>
            <p:ph type="sldNum" sz="quarter" idx="5"/>
          </p:nvPr>
        </p:nvSpPr>
        <p:spPr/>
        <p:txBody>
          <a:bodyPr/>
          <a:lstStyle/>
          <a:p>
            <a:fld id="{A489F6BB-2E70-45B9-87BF-DC21B79418A1}" type="slidenum">
              <a:rPr lang="en-US" smtClean="0"/>
              <a:t>5</a:t>
            </a:fld>
            <a:endParaRPr lang="en-US"/>
          </a:p>
        </p:txBody>
      </p:sp>
    </p:spTree>
    <p:extLst>
      <p:ext uri="{BB962C8B-B14F-4D97-AF65-F5344CB8AC3E}">
        <p14:creationId xmlns:p14="http://schemas.microsoft.com/office/powerpoint/2010/main" val="31782444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Bypass was disabled for the sake of simulation as </a:t>
            </a:r>
            <a:r>
              <a:rPr lang="en-US" dirty="0" err="1"/>
              <a:t>champsim</a:t>
            </a:r>
            <a:r>
              <a:rPr lang="en-US" dirty="0"/>
              <a:t> kept going in to dead lock state when this was enabled.</a:t>
            </a:r>
          </a:p>
        </p:txBody>
      </p:sp>
      <p:sp>
        <p:nvSpPr>
          <p:cNvPr id="4" name="Slide Number Placeholder 3"/>
          <p:cNvSpPr>
            <a:spLocks noGrp="1"/>
          </p:cNvSpPr>
          <p:nvPr>
            <p:ph type="sldNum" sz="quarter" idx="5"/>
          </p:nvPr>
        </p:nvSpPr>
        <p:spPr/>
        <p:txBody>
          <a:bodyPr/>
          <a:lstStyle/>
          <a:p>
            <a:fld id="{A489F6BB-2E70-45B9-87BF-DC21B79418A1}" type="slidenum">
              <a:rPr lang="en-US" smtClean="0"/>
              <a:t>6</a:t>
            </a:fld>
            <a:endParaRPr lang="en-US"/>
          </a:p>
        </p:txBody>
      </p:sp>
    </p:spTree>
    <p:extLst>
      <p:ext uri="{BB962C8B-B14F-4D97-AF65-F5344CB8AC3E}">
        <p14:creationId xmlns:p14="http://schemas.microsoft.com/office/powerpoint/2010/main" val="2813287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Bypass was disabled for the sake of simulation as </a:t>
            </a:r>
            <a:r>
              <a:rPr lang="en-US" dirty="0" err="1"/>
              <a:t>champsim</a:t>
            </a:r>
            <a:r>
              <a:rPr lang="en-US" dirty="0"/>
              <a:t> kept going in to dead lock state when this was enabled.</a:t>
            </a:r>
          </a:p>
        </p:txBody>
      </p:sp>
      <p:sp>
        <p:nvSpPr>
          <p:cNvPr id="4" name="Slide Number Placeholder 3"/>
          <p:cNvSpPr>
            <a:spLocks noGrp="1"/>
          </p:cNvSpPr>
          <p:nvPr>
            <p:ph type="sldNum" sz="quarter" idx="5"/>
          </p:nvPr>
        </p:nvSpPr>
        <p:spPr/>
        <p:txBody>
          <a:bodyPr/>
          <a:lstStyle/>
          <a:p>
            <a:fld id="{A489F6BB-2E70-45B9-87BF-DC21B79418A1}" type="slidenum">
              <a:rPr lang="en-US" smtClean="0"/>
              <a:t>7</a:t>
            </a:fld>
            <a:endParaRPr lang="en-US"/>
          </a:p>
        </p:txBody>
      </p:sp>
    </p:spTree>
    <p:extLst>
      <p:ext uri="{BB962C8B-B14F-4D97-AF65-F5344CB8AC3E}">
        <p14:creationId xmlns:p14="http://schemas.microsoft.com/office/powerpoint/2010/main" val="30532854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the working of perceptron. </a:t>
            </a:r>
          </a:p>
        </p:txBody>
      </p:sp>
      <p:sp>
        <p:nvSpPr>
          <p:cNvPr id="4" name="Slide Number Placeholder 3"/>
          <p:cNvSpPr>
            <a:spLocks noGrp="1"/>
          </p:cNvSpPr>
          <p:nvPr>
            <p:ph type="sldNum" sz="quarter" idx="5"/>
          </p:nvPr>
        </p:nvSpPr>
        <p:spPr/>
        <p:txBody>
          <a:bodyPr/>
          <a:lstStyle/>
          <a:p>
            <a:fld id="{A489F6BB-2E70-45B9-87BF-DC21B79418A1}" type="slidenum">
              <a:rPr lang="en-US" smtClean="0"/>
              <a:t>8</a:t>
            </a:fld>
            <a:endParaRPr lang="en-US"/>
          </a:p>
        </p:txBody>
      </p:sp>
    </p:spTree>
    <p:extLst>
      <p:ext uri="{BB962C8B-B14F-4D97-AF65-F5344CB8AC3E}">
        <p14:creationId xmlns:p14="http://schemas.microsoft.com/office/powerpoint/2010/main" val="234807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9741E-483C-4DF1-8A99-0819C85537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043161F-449E-4CD2-B4A8-EEE04F7513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961DEC6-3E6E-4388-8041-E2F2008943A6}"/>
              </a:ext>
            </a:extLst>
          </p:cNvPr>
          <p:cNvSpPr>
            <a:spLocks noGrp="1"/>
          </p:cNvSpPr>
          <p:nvPr>
            <p:ph type="dt" sz="half" idx="10"/>
          </p:nvPr>
        </p:nvSpPr>
        <p:spPr/>
        <p:txBody>
          <a:bodyPr/>
          <a:lstStyle/>
          <a:p>
            <a:fld id="{7C201283-A0B8-472A-BD54-B8A36A59A0E4}" type="datetime1">
              <a:rPr lang="en-US" smtClean="0"/>
              <a:t>4/21/2022</a:t>
            </a:fld>
            <a:endParaRPr lang="en-US"/>
          </a:p>
        </p:txBody>
      </p:sp>
      <p:sp>
        <p:nvSpPr>
          <p:cNvPr id="5" name="Footer Placeholder 4">
            <a:extLst>
              <a:ext uri="{FF2B5EF4-FFF2-40B4-BE49-F238E27FC236}">
                <a16:creationId xmlns:a16="http://schemas.microsoft.com/office/drawing/2014/main" id="{C495038B-4D83-410A-A049-0E8F55D6BA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03584B-3C56-46C8-B0AE-A49636A6DBC2}"/>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3616502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4B5EC-0D72-438C-950C-5148DEE8AAA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70B6F95-61FF-49EE-963C-476E8E25435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FFB9E2-3B6A-40D8-811D-81727E7399D0}"/>
              </a:ext>
            </a:extLst>
          </p:cNvPr>
          <p:cNvSpPr>
            <a:spLocks noGrp="1"/>
          </p:cNvSpPr>
          <p:nvPr>
            <p:ph type="dt" sz="half" idx="10"/>
          </p:nvPr>
        </p:nvSpPr>
        <p:spPr/>
        <p:txBody>
          <a:bodyPr/>
          <a:lstStyle/>
          <a:p>
            <a:fld id="{2D8A5558-C7EF-48F2-8FDA-398CFC5AC210}" type="datetime1">
              <a:rPr lang="en-US" smtClean="0"/>
              <a:t>4/21/2022</a:t>
            </a:fld>
            <a:endParaRPr lang="en-US"/>
          </a:p>
        </p:txBody>
      </p:sp>
      <p:sp>
        <p:nvSpPr>
          <p:cNvPr id="5" name="Footer Placeholder 4">
            <a:extLst>
              <a:ext uri="{FF2B5EF4-FFF2-40B4-BE49-F238E27FC236}">
                <a16:creationId xmlns:a16="http://schemas.microsoft.com/office/drawing/2014/main" id="{7D671152-0F93-48A6-88F2-24DF003F30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E0209-8995-4528-9AE8-58F472CB2AB6}"/>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2895824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101CBC-5C94-4578-A95A-986D49AA0FD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D7B3F4-3DAD-47DE-9C44-04DEF6B69EE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DC9C52-2237-41F2-8A4C-37B57FD29177}"/>
              </a:ext>
            </a:extLst>
          </p:cNvPr>
          <p:cNvSpPr>
            <a:spLocks noGrp="1"/>
          </p:cNvSpPr>
          <p:nvPr>
            <p:ph type="dt" sz="half" idx="10"/>
          </p:nvPr>
        </p:nvSpPr>
        <p:spPr/>
        <p:txBody>
          <a:bodyPr/>
          <a:lstStyle/>
          <a:p>
            <a:fld id="{F6FFCF99-06DB-43DA-A7D6-F31973FB0E11}" type="datetime1">
              <a:rPr lang="en-US" smtClean="0"/>
              <a:t>4/21/2022</a:t>
            </a:fld>
            <a:endParaRPr lang="en-US"/>
          </a:p>
        </p:txBody>
      </p:sp>
      <p:sp>
        <p:nvSpPr>
          <p:cNvPr id="5" name="Footer Placeholder 4">
            <a:extLst>
              <a:ext uri="{FF2B5EF4-FFF2-40B4-BE49-F238E27FC236}">
                <a16:creationId xmlns:a16="http://schemas.microsoft.com/office/drawing/2014/main" id="{77144225-D47D-450F-96DE-896E286F19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4325F0-C527-431B-96E0-7A5E45D08B59}"/>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41608396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0EC91-FF1B-4E81-A27F-A81E20407C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6BC7602-2B32-41B6-8C3E-C53F0A3BAA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6D7D60-C916-476D-8403-42AA4E349F05}"/>
              </a:ext>
            </a:extLst>
          </p:cNvPr>
          <p:cNvSpPr>
            <a:spLocks noGrp="1"/>
          </p:cNvSpPr>
          <p:nvPr>
            <p:ph type="dt" sz="half" idx="10"/>
          </p:nvPr>
        </p:nvSpPr>
        <p:spPr/>
        <p:txBody>
          <a:bodyPr/>
          <a:lstStyle/>
          <a:p>
            <a:fld id="{B6AC2C7F-4681-4755-83DC-4D1ECC091781}" type="datetime1">
              <a:rPr lang="en-US" smtClean="0"/>
              <a:t>4/21/2022</a:t>
            </a:fld>
            <a:endParaRPr lang="en-US"/>
          </a:p>
        </p:txBody>
      </p:sp>
      <p:sp>
        <p:nvSpPr>
          <p:cNvPr id="5" name="Footer Placeholder 4">
            <a:extLst>
              <a:ext uri="{FF2B5EF4-FFF2-40B4-BE49-F238E27FC236}">
                <a16:creationId xmlns:a16="http://schemas.microsoft.com/office/drawing/2014/main" id="{51D145C9-570B-4E60-B776-3D98FAC865E4}"/>
              </a:ext>
            </a:extLst>
          </p:cNvPr>
          <p:cNvSpPr>
            <a:spLocks noGrp="1"/>
          </p:cNvSpPr>
          <p:nvPr>
            <p:ph type="ftr" sz="quarter" idx="11"/>
          </p:nvPr>
        </p:nvSpPr>
        <p:spPr/>
        <p:txBody>
          <a:bodyPr/>
          <a:lstStyle/>
          <a:p>
            <a:endParaRPr lang="en-US"/>
          </a:p>
        </p:txBody>
      </p:sp>
      <p:sp>
        <p:nvSpPr>
          <p:cNvPr id="7" name="Rectangle 6">
            <a:extLst>
              <a:ext uri="{FF2B5EF4-FFF2-40B4-BE49-F238E27FC236}">
                <a16:creationId xmlns:a16="http://schemas.microsoft.com/office/drawing/2014/main" id="{D049D7AE-CA17-4F78-B5D4-446ED9ADFBAF}"/>
              </a:ext>
            </a:extLst>
          </p:cNvPr>
          <p:cNvSpPr/>
          <p:nvPr userDrawn="1"/>
        </p:nvSpPr>
        <p:spPr>
          <a:xfrm>
            <a:off x="10814180" y="0"/>
            <a:ext cx="419877" cy="36512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lide Number Placeholder 5">
            <a:extLst>
              <a:ext uri="{FF2B5EF4-FFF2-40B4-BE49-F238E27FC236}">
                <a16:creationId xmlns:a16="http://schemas.microsoft.com/office/drawing/2014/main" id="{478A7543-441A-447D-B825-288D9CD6A4DA}"/>
              </a:ext>
            </a:extLst>
          </p:cNvPr>
          <p:cNvSpPr>
            <a:spLocks noGrp="1"/>
          </p:cNvSpPr>
          <p:nvPr>
            <p:ph type="sldNum" sz="quarter" idx="12"/>
          </p:nvPr>
        </p:nvSpPr>
        <p:spPr>
          <a:xfrm>
            <a:off x="10820399" y="-1"/>
            <a:ext cx="390331" cy="365125"/>
          </a:xfrm>
        </p:spPr>
        <p:txBody>
          <a:bodyPr/>
          <a:lstStyle>
            <a:lvl1pPr algn="ctr">
              <a:defRPr b="1">
                <a:solidFill>
                  <a:schemeClr val="bg1">
                    <a:lumMod val="95000"/>
                  </a:schemeClr>
                </a:solidFill>
              </a:defRPr>
            </a:lvl1pPr>
          </a:lstStyle>
          <a:p>
            <a:fld id="{82DDEE53-1DD2-4D31-AC2D-A671EA5B230D}" type="slidenum">
              <a:rPr lang="en-US" smtClean="0"/>
              <a:pPr/>
              <a:t>‹#›</a:t>
            </a:fld>
            <a:endParaRPr lang="en-US" dirty="0"/>
          </a:p>
        </p:txBody>
      </p:sp>
    </p:spTree>
    <p:extLst>
      <p:ext uri="{BB962C8B-B14F-4D97-AF65-F5344CB8AC3E}">
        <p14:creationId xmlns:p14="http://schemas.microsoft.com/office/powerpoint/2010/main" val="2174580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7558B-8ACB-4D10-B7F2-EAD6B81875E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62CFDE6-E2C1-4E18-9B5E-9AD568D632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BED829-BDD9-45A5-8DB8-5F5749803076}"/>
              </a:ext>
            </a:extLst>
          </p:cNvPr>
          <p:cNvSpPr>
            <a:spLocks noGrp="1"/>
          </p:cNvSpPr>
          <p:nvPr>
            <p:ph type="dt" sz="half" idx="10"/>
          </p:nvPr>
        </p:nvSpPr>
        <p:spPr/>
        <p:txBody>
          <a:bodyPr/>
          <a:lstStyle/>
          <a:p>
            <a:fld id="{D2245FB0-7212-45AA-91E5-9D0C63B77153}" type="datetime1">
              <a:rPr lang="en-US" smtClean="0"/>
              <a:t>4/21/2022</a:t>
            </a:fld>
            <a:endParaRPr lang="en-US"/>
          </a:p>
        </p:txBody>
      </p:sp>
      <p:sp>
        <p:nvSpPr>
          <p:cNvPr id="5" name="Footer Placeholder 4">
            <a:extLst>
              <a:ext uri="{FF2B5EF4-FFF2-40B4-BE49-F238E27FC236}">
                <a16:creationId xmlns:a16="http://schemas.microsoft.com/office/drawing/2014/main" id="{195B539C-2DD7-4DD8-8392-19B8433576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51374D-2744-45BB-811E-1D5DA5552CB3}"/>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31680645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4DAF76-3286-4CF4-AD5F-CC1F8E371A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9B0AE3-A6BC-498E-9424-D35AB867FC8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E72B39-C4E5-46DE-ACF0-33990852F6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EB0E6AF-CEDD-4A1A-8C49-B648DB9F1BEA}"/>
              </a:ext>
            </a:extLst>
          </p:cNvPr>
          <p:cNvSpPr>
            <a:spLocks noGrp="1"/>
          </p:cNvSpPr>
          <p:nvPr>
            <p:ph type="dt" sz="half" idx="10"/>
          </p:nvPr>
        </p:nvSpPr>
        <p:spPr/>
        <p:txBody>
          <a:bodyPr/>
          <a:lstStyle/>
          <a:p>
            <a:fld id="{9B1E5CD7-5AD4-468B-8CB1-4C3A05E875AD}" type="datetime1">
              <a:rPr lang="en-US" smtClean="0"/>
              <a:t>4/21/2022</a:t>
            </a:fld>
            <a:endParaRPr lang="en-US"/>
          </a:p>
        </p:txBody>
      </p:sp>
      <p:sp>
        <p:nvSpPr>
          <p:cNvPr id="6" name="Footer Placeholder 5">
            <a:extLst>
              <a:ext uri="{FF2B5EF4-FFF2-40B4-BE49-F238E27FC236}">
                <a16:creationId xmlns:a16="http://schemas.microsoft.com/office/drawing/2014/main" id="{5D492AD6-32C6-4AEA-BC22-5AC68E4AC9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0D239D-CF38-4B71-8795-294EEA4F0332}"/>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23838628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21975-2139-4F0B-8708-C20773AB883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6AEFE0E-DAA1-434D-B5C2-DB6E047449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14E0FC-C310-423F-B067-D5085A3414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467469-80FD-4EB5-9DCF-C9916D6928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F1260A-798A-4820-9951-878F8786AEE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067BD16-A77D-4873-9C74-C9CD001A0276}"/>
              </a:ext>
            </a:extLst>
          </p:cNvPr>
          <p:cNvSpPr>
            <a:spLocks noGrp="1"/>
          </p:cNvSpPr>
          <p:nvPr>
            <p:ph type="dt" sz="half" idx="10"/>
          </p:nvPr>
        </p:nvSpPr>
        <p:spPr/>
        <p:txBody>
          <a:bodyPr/>
          <a:lstStyle/>
          <a:p>
            <a:fld id="{C4881A22-041F-49A8-9FC2-CDC08D41D73E}" type="datetime1">
              <a:rPr lang="en-US" smtClean="0"/>
              <a:t>4/21/2022</a:t>
            </a:fld>
            <a:endParaRPr lang="en-US"/>
          </a:p>
        </p:txBody>
      </p:sp>
      <p:sp>
        <p:nvSpPr>
          <p:cNvPr id="8" name="Footer Placeholder 7">
            <a:extLst>
              <a:ext uri="{FF2B5EF4-FFF2-40B4-BE49-F238E27FC236}">
                <a16:creationId xmlns:a16="http://schemas.microsoft.com/office/drawing/2014/main" id="{E9DCC64E-52FD-451D-85A0-D4ED929A1D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F2F4498-1F65-410D-98D2-73F59C53F34A}"/>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26833020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92C5C-4DEF-4EF9-B0D4-80F666B137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B5F4523-C501-47C2-ACD6-B04A38BFD629}"/>
              </a:ext>
            </a:extLst>
          </p:cNvPr>
          <p:cNvSpPr>
            <a:spLocks noGrp="1"/>
          </p:cNvSpPr>
          <p:nvPr>
            <p:ph type="dt" sz="half" idx="10"/>
          </p:nvPr>
        </p:nvSpPr>
        <p:spPr/>
        <p:txBody>
          <a:bodyPr/>
          <a:lstStyle/>
          <a:p>
            <a:fld id="{2810E2CD-7FD1-4F0B-8642-D7C41FDB8968}" type="datetime1">
              <a:rPr lang="en-US" smtClean="0"/>
              <a:t>4/21/2022</a:t>
            </a:fld>
            <a:endParaRPr lang="en-US"/>
          </a:p>
        </p:txBody>
      </p:sp>
      <p:sp>
        <p:nvSpPr>
          <p:cNvPr id="4" name="Footer Placeholder 3">
            <a:extLst>
              <a:ext uri="{FF2B5EF4-FFF2-40B4-BE49-F238E27FC236}">
                <a16:creationId xmlns:a16="http://schemas.microsoft.com/office/drawing/2014/main" id="{042EB27F-AD8A-40AC-9C0C-872579E467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DF3F98E-2FE1-412A-A42D-CE904944CCFA}"/>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13286804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B725D9-5B83-4F14-B14D-5C24AFC02945}"/>
              </a:ext>
            </a:extLst>
          </p:cNvPr>
          <p:cNvSpPr>
            <a:spLocks noGrp="1"/>
          </p:cNvSpPr>
          <p:nvPr>
            <p:ph type="dt" sz="half" idx="10"/>
          </p:nvPr>
        </p:nvSpPr>
        <p:spPr/>
        <p:txBody>
          <a:bodyPr/>
          <a:lstStyle/>
          <a:p>
            <a:fld id="{41C6E899-977D-4C05-B8F8-C4A6B27E827C}" type="datetime1">
              <a:rPr lang="en-US" smtClean="0"/>
              <a:t>4/21/2022</a:t>
            </a:fld>
            <a:endParaRPr lang="en-US"/>
          </a:p>
        </p:txBody>
      </p:sp>
      <p:sp>
        <p:nvSpPr>
          <p:cNvPr id="3" name="Footer Placeholder 2">
            <a:extLst>
              <a:ext uri="{FF2B5EF4-FFF2-40B4-BE49-F238E27FC236}">
                <a16:creationId xmlns:a16="http://schemas.microsoft.com/office/drawing/2014/main" id="{68C47C3B-3EED-4875-8DCF-0F65F7A835A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305F375-C019-4514-8E69-63AFDF4972E1}"/>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2291424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9EA68-C27F-46F4-AE49-93CE90AE7F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76D961E-2BE0-4FEB-87BF-7A31A3764F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223DA9-2C28-4718-B46E-5F09E9DF87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820735-9211-4AC6-B49D-E20E1E931201}"/>
              </a:ext>
            </a:extLst>
          </p:cNvPr>
          <p:cNvSpPr>
            <a:spLocks noGrp="1"/>
          </p:cNvSpPr>
          <p:nvPr>
            <p:ph type="dt" sz="half" idx="10"/>
          </p:nvPr>
        </p:nvSpPr>
        <p:spPr/>
        <p:txBody>
          <a:bodyPr/>
          <a:lstStyle/>
          <a:p>
            <a:fld id="{544D1DD0-1D89-488F-A780-E55142768A2E}" type="datetime1">
              <a:rPr lang="en-US" smtClean="0"/>
              <a:t>4/21/2022</a:t>
            </a:fld>
            <a:endParaRPr lang="en-US"/>
          </a:p>
        </p:txBody>
      </p:sp>
      <p:sp>
        <p:nvSpPr>
          <p:cNvPr id="6" name="Footer Placeholder 5">
            <a:extLst>
              <a:ext uri="{FF2B5EF4-FFF2-40B4-BE49-F238E27FC236}">
                <a16:creationId xmlns:a16="http://schemas.microsoft.com/office/drawing/2014/main" id="{C9A660B8-0576-4DAE-9A95-F1EAFE48EA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176A99-E35A-48C3-A46E-6B7EA18EEABC}"/>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2793468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18B0A-EACF-4A5B-9E54-5D43C1B6E2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1CCE769-DBC1-4CAC-A2B3-2F8AF42191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FA65FC5-60AB-4F55-8BAE-5CA61FD735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0F2388-29DB-45CB-AFC9-BA75D7F862E7}"/>
              </a:ext>
            </a:extLst>
          </p:cNvPr>
          <p:cNvSpPr>
            <a:spLocks noGrp="1"/>
          </p:cNvSpPr>
          <p:nvPr>
            <p:ph type="dt" sz="half" idx="10"/>
          </p:nvPr>
        </p:nvSpPr>
        <p:spPr/>
        <p:txBody>
          <a:bodyPr/>
          <a:lstStyle/>
          <a:p>
            <a:fld id="{B92933A1-F069-4693-983E-69FAA772BE12}" type="datetime1">
              <a:rPr lang="en-US" smtClean="0"/>
              <a:t>4/21/2022</a:t>
            </a:fld>
            <a:endParaRPr lang="en-US"/>
          </a:p>
        </p:txBody>
      </p:sp>
      <p:sp>
        <p:nvSpPr>
          <p:cNvPr id="6" name="Footer Placeholder 5">
            <a:extLst>
              <a:ext uri="{FF2B5EF4-FFF2-40B4-BE49-F238E27FC236}">
                <a16:creationId xmlns:a16="http://schemas.microsoft.com/office/drawing/2014/main" id="{957A07A5-5D0C-429A-9CCA-54ED7D059D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6856D4-E38D-43D3-8897-9A5C3E7A700E}"/>
              </a:ext>
            </a:extLst>
          </p:cNvPr>
          <p:cNvSpPr>
            <a:spLocks noGrp="1"/>
          </p:cNvSpPr>
          <p:nvPr>
            <p:ph type="sldNum" sz="quarter" idx="12"/>
          </p:nvPr>
        </p:nvSpPr>
        <p:spPr/>
        <p:txBody>
          <a:bodyPr/>
          <a:lstStyle/>
          <a:p>
            <a:fld id="{82DDEE53-1DD2-4D31-AC2D-A671EA5B230D}" type="slidenum">
              <a:rPr lang="en-US" smtClean="0"/>
              <a:t>‹#›</a:t>
            </a:fld>
            <a:endParaRPr lang="en-US"/>
          </a:p>
        </p:txBody>
      </p:sp>
    </p:spTree>
    <p:extLst>
      <p:ext uri="{BB962C8B-B14F-4D97-AF65-F5344CB8AC3E}">
        <p14:creationId xmlns:p14="http://schemas.microsoft.com/office/powerpoint/2010/main" val="3562577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B72384F-7D89-400A-B7F0-2BB9889B3B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60DD13F-6412-419D-A077-93A13A231F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5C59C1-AC1A-4838-A636-83592A6FEB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62A0E9-E328-4F24-941E-1B433F37C6CF}" type="datetime1">
              <a:rPr lang="en-US" smtClean="0"/>
              <a:t>4/21/2022</a:t>
            </a:fld>
            <a:endParaRPr lang="en-US"/>
          </a:p>
        </p:txBody>
      </p:sp>
      <p:sp>
        <p:nvSpPr>
          <p:cNvPr id="5" name="Footer Placeholder 4">
            <a:extLst>
              <a:ext uri="{FF2B5EF4-FFF2-40B4-BE49-F238E27FC236}">
                <a16:creationId xmlns:a16="http://schemas.microsoft.com/office/drawing/2014/main" id="{732AB5FF-0367-4D9F-BE4A-AD245B3076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E04A335-CABF-4D2F-81AA-17E9951342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DDEE53-1DD2-4D31-AC2D-A671EA5B230D}" type="slidenum">
              <a:rPr lang="en-US" smtClean="0"/>
              <a:t>‹#›</a:t>
            </a:fld>
            <a:endParaRPr lang="en-US"/>
          </a:p>
        </p:txBody>
      </p:sp>
    </p:spTree>
    <p:extLst>
      <p:ext uri="{BB962C8B-B14F-4D97-AF65-F5344CB8AC3E}">
        <p14:creationId xmlns:p14="http://schemas.microsoft.com/office/powerpoint/2010/main" val="30672475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2.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AD6B4-A9E6-4F44-AE52-A7A6FC1C7714}"/>
              </a:ext>
            </a:extLst>
          </p:cNvPr>
          <p:cNvSpPr>
            <a:spLocks noGrp="1"/>
          </p:cNvSpPr>
          <p:nvPr>
            <p:ph type="ctrTitle"/>
          </p:nvPr>
        </p:nvSpPr>
        <p:spPr>
          <a:xfrm>
            <a:off x="1524000" y="1122363"/>
            <a:ext cx="9144000" cy="2387600"/>
          </a:xfrm>
        </p:spPr>
        <p:txBody>
          <a:bodyPr/>
          <a:lstStyle/>
          <a:p>
            <a:r>
              <a:rPr lang="en-US" dirty="0">
                <a:solidFill>
                  <a:schemeClr val="tx1">
                    <a:lumMod val="85000"/>
                    <a:lumOff val="15000"/>
                  </a:schemeClr>
                </a:solidFill>
                <a:latin typeface="Archivo Medium" panose="020B0603020202020B04" pitchFamily="34" charset="0"/>
              </a:rPr>
              <a:t>Cache Replacement</a:t>
            </a:r>
          </a:p>
        </p:txBody>
      </p:sp>
      <p:grpSp>
        <p:nvGrpSpPr>
          <p:cNvPr id="7" name="Group 6">
            <a:extLst>
              <a:ext uri="{FF2B5EF4-FFF2-40B4-BE49-F238E27FC236}">
                <a16:creationId xmlns:a16="http://schemas.microsoft.com/office/drawing/2014/main" id="{A0E41591-F26C-4F97-A025-B0FABC3804DA}"/>
              </a:ext>
            </a:extLst>
          </p:cNvPr>
          <p:cNvGrpSpPr/>
          <p:nvPr/>
        </p:nvGrpSpPr>
        <p:grpSpPr>
          <a:xfrm>
            <a:off x="5144278" y="3881533"/>
            <a:ext cx="1903443" cy="272241"/>
            <a:chOff x="4170784" y="3806890"/>
            <a:chExt cx="1903443" cy="335902"/>
          </a:xfrm>
        </p:grpSpPr>
        <p:sp>
          <p:nvSpPr>
            <p:cNvPr id="4" name="Rectangle 3">
              <a:extLst>
                <a:ext uri="{FF2B5EF4-FFF2-40B4-BE49-F238E27FC236}">
                  <a16:creationId xmlns:a16="http://schemas.microsoft.com/office/drawing/2014/main" id="{3EFB018B-9D1A-40E1-AAA9-0C220E1EB6E4}"/>
                </a:ext>
              </a:extLst>
            </p:cNvPr>
            <p:cNvSpPr/>
            <p:nvPr/>
          </p:nvSpPr>
          <p:spPr>
            <a:xfrm>
              <a:off x="4170784" y="3806890"/>
              <a:ext cx="634481" cy="33590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0F142595-B77A-4BE6-8F89-1A0860E3CE41}"/>
                </a:ext>
              </a:extLst>
            </p:cNvPr>
            <p:cNvSpPr/>
            <p:nvPr/>
          </p:nvSpPr>
          <p:spPr>
            <a:xfrm>
              <a:off x="4805265" y="3806890"/>
              <a:ext cx="634481" cy="3359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2AC0F7-1278-44B7-959B-1E8871FB5826}"/>
                </a:ext>
              </a:extLst>
            </p:cNvPr>
            <p:cNvSpPr/>
            <p:nvPr/>
          </p:nvSpPr>
          <p:spPr>
            <a:xfrm>
              <a:off x="5439746" y="3806890"/>
              <a:ext cx="634481" cy="33590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Slide Number Placeholder 7">
            <a:extLst>
              <a:ext uri="{FF2B5EF4-FFF2-40B4-BE49-F238E27FC236}">
                <a16:creationId xmlns:a16="http://schemas.microsoft.com/office/drawing/2014/main" id="{F79D7264-21CE-4657-8CCD-ED5294F68EE3}"/>
              </a:ext>
            </a:extLst>
          </p:cNvPr>
          <p:cNvSpPr>
            <a:spLocks noGrp="1"/>
          </p:cNvSpPr>
          <p:nvPr>
            <p:ph type="sldNum" sz="quarter" idx="12"/>
          </p:nvPr>
        </p:nvSpPr>
        <p:spPr/>
        <p:txBody>
          <a:bodyPr/>
          <a:lstStyle/>
          <a:p>
            <a:fld id="{82DDEE53-1DD2-4D31-AC2D-A671EA5B230D}" type="slidenum">
              <a:rPr lang="en-US" smtClean="0"/>
              <a:t>1</a:t>
            </a:fld>
            <a:endParaRPr lang="en-US"/>
          </a:p>
        </p:txBody>
      </p:sp>
    </p:spTree>
    <p:extLst>
      <p:ext uri="{BB962C8B-B14F-4D97-AF65-F5344CB8AC3E}">
        <p14:creationId xmlns:p14="http://schemas.microsoft.com/office/powerpoint/2010/main" val="707547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alpha val="70000"/>
          </a:schemeClr>
        </a:solidFill>
        <a:effectLst/>
      </p:bgPr>
    </p:bg>
    <p:spTree>
      <p:nvGrpSpPr>
        <p:cNvPr id="1" name=""/>
        <p:cNvGrpSpPr/>
        <p:nvPr/>
      </p:nvGrpSpPr>
      <p:grpSpPr>
        <a:xfrm>
          <a:off x="0" y="0"/>
          <a:ext cx="0" cy="0"/>
          <a:chOff x="0" y="0"/>
          <a:chExt cx="0" cy="0"/>
        </a:xfrm>
      </p:grpSpPr>
      <p:sp>
        <p:nvSpPr>
          <p:cNvPr id="7" name="Arrow: Down 6">
            <a:extLst>
              <a:ext uri="{FF2B5EF4-FFF2-40B4-BE49-F238E27FC236}">
                <a16:creationId xmlns:a16="http://schemas.microsoft.com/office/drawing/2014/main" id="{65FCDA62-3CE8-4355-A086-3382D76AF9A9}"/>
              </a:ext>
            </a:extLst>
          </p:cNvPr>
          <p:cNvSpPr/>
          <p:nvPr/>
        </p:nvSpPr>
        <p:spPr>
          <a:xfrm>
            <a:off x="5892281" y="2864497"/>
            <a:ext cx="407437" cy="2668555"/>
          </a:xfrm>
          <a:prstGeom prst="downArrow">
            <a:avLst/>
          </a:prstGeom>
          <a:gradFill flip="none" rotWithShape="1">
            <a:gsLst>
              <a:gs pos="0">
                <a:schemeClr val="accent3">
                  <a:lumMod val="5000"/>
                  <a:lumOff val="95000"/>
                </a:schemeClr>
              </a:gs>
              <a:gs pos="20000">
                <a:schemeClr val="accent3">
                  <a:lumMod val="45000"/>
                  <a:lumOff val="55000"/>
                  <a:alpha val="86000"/>
                </a:schemeClr>
              </a:gs>
              <a:gs pos="100000">
                <a:schemeClr val="accent3">
                  <a:lumMod val="45000"/>
                  <a:lumOff val="5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68C223-3A7A-479A-8A74-30C7BAD8EEFB}"/>
              </a:ext>
            </a:extLst>
          </p:cNvPr>
          <p:cNvSpPr>
            <a:spLocks noGrp="1"/>
          </p:cNvSpPr>
          <p:nvPr>
            <p:ph type="title"/>
          </p:nvPr>
        </p:nvSpPr>
        <p:spPr/>
        <p:txBody>
          <a:bodyPr/>
          <a:lstStyle/>
          <a:p>
            <a:pPr algn="ctr"/>
            <a:r>
              <a:rPr lang="en-US" dirty="0">
                <a:latin typeface="Archivo Medium" panose="020B0603020202020B04" pitchFamily="34" charset="0"/>
              </a:rPr>
              <a:t>LLC Replacement</a:t>
            </a:r>
            <a:br>
              <a:rPr lang="en-US" dirty="0">
                <a:latin typeface="Archivo Medium" panose="020B0603020202020B04" pitchFamily="34" charset="0"/>
              </a:rPr>
            </a:br>
            <a:r>
              <a:rPr lang="en-US" sz="1800" dirty="0"/>
              <a:t>Final level before data requests move to access Memory</a:t>
            </a:r>
            <a:endParaRPr lang="en-US" dirty="0">
              <a:latin typeface="Archivo Medium" panose="020B0603020202020B04" pitchFamily="34" charset="0"/>
            </a:endParaRPr>
          </a:p>
        </p:txBody>
      </p:sp>
      <p:sp>
        <p:nvSpPr>
          <p:cNvPr id="4" name="Rectangle 3">
            <a:extLst>
              <a:ext uri="{FF2B5EF4-FFF2-40B4-BE49-F238E27FC236}">
                <a16:creationId xmlns:a16="http://schemas.microsoft.com/office/drawing/2014/main" id="{3376BE64-7482-48CE-8617-93B351BCEBF7}"/>
              </a:ext>
            </a:extLst>
          </p:cNvPr>
          <p:cNvSpPr/>
          <p:nvPr/>
        </p:nvSpPr>
        <p:spPr>
          <a:xfrm>
            <a:off x="5486400" y="2286000"/>
            <a:ext cx="1219200" cy="57849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L1</a:t>
            </a:r>
          </a:p>
        </p:txBody>
      </p:sp>
      <p:sp>
        <p:nvSpPr>
          <p:cNvPr id="5" name="Rectangle 4">
            <a:extLst>
              <a:ext uri="{FF2B5EF4-FFF2-40B4-BE49-F238E27FC236}">
                <a16:creationId xmlns:a16="http://schemas.microsoft.com/office/drawing/2014/main" id="{D21A9B8A-F21F-4655-83BC-2BEBCA3DA2AE}"/>
              </a:ext>
            </a:extLst>
          </p:cNvPr>
          <p:cNvSpPr/>
          <p:nvPr/>
        </p:nvSpPr>
        <p:spPr>
          <a:xfrm>
            <a:off x="4982547" y="3167742"/>
            <a:ext cx="2226906" cy="57849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L2 Cache</a:t>
            </a:r>
          </a:p>
        </p:txBody>
      </p:sp>
      <p:sp>
        <p:nvSpPr>
          <p:cNvPr id="6" name="Rectangle 5">
            <a:extLst>
              <a:ext uri="{FF2B5EF4-FFF2-40B4-BE49-F238E27FC236}">
                <a16:creationId xmlns:a16="http://schemas.microsoft.com/office/drawing/2014/main" id="{40927E6B-222D-482B-961F-328F29602FB4}"/>
              </a:ext>
            </a:extLst>
          </p:cNvPr>
          <p:cNvSpPr/>
          <p:nvPr/>
        </p:nvSpPr>
        <p:spPr>
          <a:xfrm>
            <a:off x="4422710" y="4061010"/>
            <a:ext cx="3346580" cy="69760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L3 or Last Level Cache</a:t>
            </a:r>
          </a:p>
        </p:txBody>
      </p:sp>
      <p:sp>
        <p:nvSpPr>
          <p:cNvPr id="8" name="Rectangle 7">
            <a:extLst>
              <a:ext uri="{FF2B5EF4-FFF2-40B4-BE49-F238E27FC236}">
                <a16:creationId xmlns:a16="http://schemas.microsoft.com/office/drawing/2014/main" id="{94C7393C-BB1F-4948-B7C3-CDA70F734A35}"/>
              </a:ext>
            </a:extLst>
          </p:cNvPr>
          <p:cNvSpPr/>
          <p:nvPr/>
        </p:nvSpPr>
        <p:spPr>
          <a:xfrm>
            <a:off x="4007451" y="5533053"/>
            <a:ext cx="4177099" cy="1324947"/>
          </a:xfrm>
          <a:prstGeom prst="rect">
            <a:avLst/>
          </a:prstGeom>
          <a:noFill/>
          <a:ln>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85000"/>
                    <a:lumOff val="15000"/>
                  </a:schemeClr>
                </a:solidFill>
                <a:latin typeface="+mj-lt"/>
              </a:rPr>
              <a:t>Memory</a:t>
            </a:r>
          </a:p>
        </p:txBody>
      </p:sp>
      <p:sp>
        <p:nvSpPr>
          <p:cNvPr id="12" name="Slide Number Placeholder 11">
            <a:extLst>
              <a:ext uri="{FF2B5EF4-FFF2-40B4-BE49-F238E27FC236}">
                <a16:creationId xmlns:a16="http://schemas.microsoft.com/office/drawing/2014/main" id="{F8AB427A-466B-4B8F-8F7E-75B4AB0914DB}"/>
              </a:ext>
            </a:extLst>
          </p:cNvPr>
          <p:cNvSpPr>
            <a:spLocks noGrp="1"/>
          </p:cNvSpPr>
          <p:nvPr>
            <p:ph type="sldNum" sz="quarter" idx="12"/>
          </p:nvPr>
        </p:nvSpPr>
        <p:spPr/>
        <p:txBody>
          <a:bodyPr/>
          <a:lstStyle/>
          <a:p>
            <a:fld id="{82DDEE53-1DD2-4D31-AC2D-A671EA5B230D}" type="slidenum">
              <a:rPr lang="en-US" smtClean="0"/>
              <a:pPr/>
              <a:t>2</a:t>
            </a:fld>
            <a:endParaRPr lang="en-US" dirty="0"/>
          </a:p>
        </p:txBody>
      </p:sp>
      <p:sp>
        <p:nvSpPr>
          <p:cNvPr id="13" name="TextBox 12">
            <a:extLst>
              <a:ext uri="{FF2B5EF4-FFF2-40B4-BE49-F238E27FC236}">
                <a16:creationId xmlns:a16="http://schemas.microsoft.com/office/drawing/2014/main" id="{725860D3-DDE2-4306-BF7F-907D8D7C596E}"/>
              </a:ext>
            </a:extLst>
          </p:cNvPr>
          <p:cNvSpPr txBox="1"/>
          <p:nvPr/>
        </p:nvSpPr>
        <p:spPr>
          <a:xfrm>
            <a:off x="413181" y="2433610"/>
            <a:ext cx="3659632" cy="861774"/>
          </a:xfrm>
          <a:prstGeom prst="rect">
            <a:avLst/>
          </a:prstGeom>
          <a:noFill/>
        </p:spPr>
        <p:txBody>
          <a:bodyPr wrap="square" rtlCol="0">
            <a:spAutoFit/>
          </a:bodyPr>
          <a:lstStyle/>
          <a:p>
            <a:pPr algn="ctr"/>
            <a:r>
              <a:rPr lang="en-US" dirty="0">
                <a:latin typeface="Archivo" panose="020B0503020202020B04" pitchFamily="34" charset="0"/>
              </a:rPr>
              <a:t>Least Recently Used </a:t>
            </a:r>
          </a:p>
          <a:p>
            <a:pPr algn="ctr"/>
            <a:r>
              <a:rPr lang="en-US" sz="1600" dirty="0"/>
              <a:t>This is the most commonly used algorithm for LLC replacement</a:t>
            </a:r>
          </a:p>
        </p:txBody>
      </p:sp>
      <p:sp>
        <p:nvSpPr>
          <p:cNvPr id="14" name="TextBox 13">
            <a:extLst>
              <a:ext uri="{FF2B5EF4-FFF2-40B4-BE49-F238E27FC236}">
                <a16:creationId xmlns:a16="http://schemas.microsoft.com/office/drawing/2014/main" id="{221CC043-AAD9-4895-9C47-71832358A43C}"/>
              </a:ext>
            </a:extLst>
          </p:cNvPr>
          <p:cNvSpPr txBox="1"/>
          <p:nvPr/>
        </p:nvSpPr>
        <p:spPr>
          <a:xfrm>
            <a:off x="8119187" y="2433610"/>
            <a:ext cx="3659632" cy="615553"/>
          </a:xfrm>
          <a:prstGeom prst="rect">
            <a:avLst/>
          </a:prstGeom>
          <a:noFill/>
        </p:spPr>
        <p:txBody>
          <a:bodyPr wrap="square" rtlCol="0">
            <a:spAutoFit/>
          </a:bodyPr>
          <a:lstStyle/>
          <a:p>
            <a:pPr algn="ctr"/>
            <a:r>
              <a:rPr lang="en-US" dirty="0">
                <a:latin typeface="Archivo" panose="020B0503020202020B04" pitchFamily="34" charset="0"/>
              </a:rPr>
              <a:t>Glider, Hawkeye, </a:t>
            </a:r>
            <a:r>
              <a:rPr lang="en-US" dirty="0" err="1">
                <a:latin typeface="Archivo" panose="020B0503020202020B04" pitchFamily="34" charset="0"/>
              </a:rPr>
              <a:t>SHiP</a:t>
            </a:r>
            <a:r>
              <a:rPr lang="en-US" dirty="0">
                <a:latin typeface="Archivo" panose="020B0503020202020B04" pitchFamily="34" charset="0"/>
              </a:rPr>
              <a:t>, SRRIP </a:t>
            </a:r>
          </a:p>
          <a:p>
            <a:pPr algn="ctr"/>
            <a:r>
              <a:rPr lang="en-US" sz="1600" dirty="0"/>
              <a:t>State of the art LLC replacement policies</a:t>
            </a:r>
          </a:p>
        </p:txBody>
      </p:sp>
    </p:spTree>
    <p:extLst>
      <p:ext uri="{BB962C8B-B14F-4D97-AF65-F5344CB8AC3E}">
        <p14:creationId xmlns:p14="http://schemas.microsoft.com/office/powerpoint/2010/main" val="13648475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8C223-3A7A-479A-8A74-30C7BAD8EEFB}"/>
              </a:ext>
            </a:extLst>
          </p:cNvPr>
          <p:cNvSpPr>
            <a:spLocks noGrp="1"/>
          </p:cNvSpPr>
          <p:nvPr>
            <p:ph type="title"/>
          </p:nvPr>
        </p:nvSpPr>
        <p:spPr>
          <a:xfrm>
            <a:off x="981270" y="-36966"/>
            <a:ext cx="10515600" cy="1325563"/>
          </a:xfrm>
        </p:spPr>
        <p:txBody>
          <a:bodyPr/>
          <a:lstStyle/>
          <a:p>
            <a:pPr algn="ctr"/>
            <a:r>
              <a:rPr lang="en-US" sz="4000" dirty="0">
                <a:latin typeface="Archivo Medium" panose="020B0603020202020B04" pitchFamily="34" charset="0"/>
              </a:rPr>
              <a:t>Perceptron</a:t>
            </a:r>
            <a:br>
              <a:rPr lang="en-US" dirty="0">
                <a:latin typeface="Archivo Medium" panose="020B0603020202020B04" pitchFamily="34" charset="0"/>
              </a:rPr>
            </a:br>
            <a:r>
              <a:rPr lang="en-US" sz="1800" dirty="0"/>
              <a:t>Using a single Layer Neural Network to Predict Reuse </a:t>
            </a:r>
            <a:endParaRPr lang="en-US" dirty="0">
              <a:latin typeface="Archivo Medium" panose="020B0603020202020B04" pitchFamily="34" charset="0"/>
            </a:endParaRPr>
          </a:p>
        </p:txBody>
      </p:sp>
      <p:sp>
        <p:nvSpPr>
          <p:cNvPr id="12" name="Slide Number Placeholder 11">
            <a:extLst>
              <a:ext uri="{FF2B5EF4-FFF2-40B4-BE49-F238E27FC236}">
                <a16:creationId xmlns:a16="http://schemas.microsoft.com/office/drawing/2014/main" id="{F8AB427A-466B-4B8F-8F7E-75B4AB0914DB}"/>
              </a:ext>
            </a:extLst>
          </p:cNvPr>
          <p:cNvSpPr>
            <a:spLocks noGrp="1"/>
          </p:cNvSpPr>
          <p:nvPr>
            <p:ph type="sldNum" sz="quarter" idx="12"/>
          </p:nvPr>
        </p:nvSpPr>
        <p:spPr/>
        <p:txBody>
          <a:bodyPr/>
          <a:lstStyle/>
          <a:p>
            <a:fld id="{82DDEE53-1DD2-4D31-AC2D-A671EA5B230D}" type="slidenum">
              <a:rPr lang="en-US" smtClean="0"/>
              <a:pPr/>
              <a:t>3</a:t>
            </a:fld>
            <a:endParaRPr lang="en-US" dirty="0"/>
          </a:p>
        </p:txBody>
      </p:sp>
      <p:sp>
        <p:nvSpPr>
          <p:cNvPr id="13" name="TextBox 12">
            <a:extLst>
              <a:ext uri="{FF2B5EF4-FFF2-40B4-BE49-F238E27FC236}">
                <a16:creationId xmlns:a16="http://schemas.microsoft.com/office/drawing/2014/main" id="{725860D3-DDE2-4306-BF7F-907D8D7C596E}"/>
              </a:ext>
            </a:extLst>
          </p:cNvPr>
          <p:cNvSpPr txBox="1"/>
          <p:nvPr/>
        </p:nvSpPr>
        <p:spPr>
          <a:xfrm>
            <a:off x="1302426" y="1288597"/>
            <a:ext cx="3659632" cy="615553"/>
          </a:xfrm>
          <a:prstGeom prst="rect">
            <a:avLst/>
          </a:prstGeom>
          <a:noFill/>
        </p:spPr>
        <p:txBody>
          <a:bodyPr wrap="square" rtlCol="0">
            <a:spAutoFit/>
          </a:bodyPr>
          <a:lstStyle/>
          <a:p>
            <a:pPr algn="ctr"/>
            <a:r>
              <a:rPr lang="en-US" dirty="0">
                <a:latin typeface="Archivo" panose="020B0503020202020B04" pitchFamily="34" charset="0"/>
              </a:rPr>
              <a:t>6 Input Features</a:t>
            </a:r>
          </a:p>
          <a:p>
            <a:pPr algn="ctr"/>
            <a:r>
              <a:rPr lang="en-US" sz="1600" dirty="0"/>
              <a:t>PC History and Tag used as input features</a:t>
            </a:r>
          </a:p>
        </p:txBody>
      </p:sp>
      <p:graphicFrame>
        <p:nvGraphicFramePr>
          <p:cNvPr id="3" name="Table 8">
            <a:extLst>
              <a:ext uri="{FF2B5EF4-FFF2-40B4-BE49-F238E27FC236}">
                <a16:creationId xmlns:a16="http://schemas.microsoft.com/office/drawing/2014/main" id="{5B20D84B-0C2F-47A8-AD54-0CE29230F71E}"/>
              </a:ext>
            </a:extLst>
          </p:cNvPr>
          <p:cNvGraphicFramePr>
            <a:graphicFrameLocks noGrp="1"/>
          </p:cNvGraphicFramePr>
          <p:nvPr>
            <p:extLst>
              <p:ext uri="{D42A27DB-BD31-4B8C-83A1-F6EECF244321}">
                <p14:modId xmlns:p14="http://schemas.microsoft.com/office/powerpoint/2010/main" val="35369522"/>
              </p:ext>
            </p:extLst>
          </p:nvPr>
        </p:nvGraphicFramePr>
        <p:xfrm>
          <a:off x="1507672" y="2107985"/>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259751396"/>
                    </a:ext>
                  </a:extLst>
                </a:gridCol>
                <a:gridCol w="287866">
                  <a:extLst>
                    <a:ext uri="{9D8B030D-6E8A-4147-A177-3AD203B41FA5}">
                      <a16:colId xmlns:a16="http://schemas.microsoft.com/office/drawing/2014/main" val="1858904294"/>
                    </a:ext>
                  </a:extLst>
                </a:gridCol>
                <a:gridCol w="287866">
                  <a:extLst>
                    <a:ext uri="{9D8B030D-6E8A-4147-A177-3AD203B41FA5}">
                      <a16:colId xmlns:a16="http://schemas.microsoft.com/office/drawing/2014/main" val="786951582"/>
                    </a:ext>
                  </a:extLst>
                </a:gridCol>
              </a:tblGrid>
              <a:tr h="370840">
                <a:tc>
                  <a:txBody>
                    <a:bodyPr/>
                    <a:lstStyle/>
                    <a:p>
                      <a:endParaRPr lang="en-US"/>
                    </a:p>
                  </a:txBody>
                  <a:tcPr>
                    <a:solidFill>
                      <a:srgbClr val="00B0F0">
                        <a:alpha val="70000"/>
                      </a:srgbClr>
                    </a:solidFill>
                  </a:tcPr>
                </a:tc>
                <a:tc>
                  <a:txBody>
                    <a:bodyPr/>
                    <a:lstStyle/>
                    <a:p>
                      <a:endParaRPr lang="en-US"/>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dirty="0"/>
                    </a:p>
                  </a:txBody>
                  <a:tcPr>
                    <a:solidFill>
                      <a:srgbClr val="00B0F0">
                        <a:alpha val="70000"/>
                      </a:srgbClr>
                    </a:solidFill>
                  </a:tcPr>
                </a:tc>
                <a:tc>
                  <a:txBody>
                    <a:bodyPr/>
                    <a:lstStyle/>
                    <a:p>
                      <a:endParaRPr lang="en-US" dirty="0"/>
                    </a:p>
                  </a:txBody>
                  <a:tcPr>
                    <a:solidFill>
                      <a:srgbClr val="00B0F0">
                        <a:alpha val="70000"/>
                      </a:srgbClr>
                    </a:solidFill>
                  </a:tcPr>
                </a:tc>
                <a:extLst>
                  <a:ext uri="{0D108BD9-81ED-4DB2-BD59-A6C34878D82A}">
                    <a16:rowId xmlns:a16="http://schemas.microsoft.com/office/drawing/2014/main" val="1444245881"/>
                  </a:ext>
                </a:extLst>
              </a:tr>
            </a:tbl>
          </a:graphicData>
        </a:graphic>
      </p:graphicFrame>
      <p:graphicFrame>
        <p:nvGraphicFramePr>
          <p:cNvPr id="15" name="Table 8">
            <a:extLst>
              <a:ext uri="{FF2B5EF4-FFF2-40B4-BE49-F238E27FC236}">
                <a16:creationId xmlns:a16="http://schemas.microsoft.com/office/drawing/2014/main" id="{BEF44C59-B65D-4E5C-AFCA-12127AB039CA}"/>
              </a:ext>
            </a:extLst>
          </p:cNvPr>
          <p:cNvGraphicFramePr>
            <a:graphicFrameLocks noGrp="1"/>
          </p:cNvGraphicFramePr>
          <p:nvPr>
            <p:extLst>
              <p:ext uri="{D42A27DB-BD31-4B8C-83A1-F6EECF244321}">
                <p14:modId xmlns:p14="http://schemas.microsoft.com/office/powerpoint/2010/main" val="1758362701"/>
              </p:ext>
            </p:extLst>
          </p:nvPr>
        </p:nvGraphicFramePr>
        <p:xfrm>
          <a:off x="1507666" y="5272669"/>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135320078"/>
                    </a:ext>
                  </a:extLst>
                </a:gridCol>
                <a:gridCol w="287866">
                  <a:extLst>
                    <a:ext uri="{9D8B030D-6E8A-4147-A177-3AD203B41FA5}">
                      <a16:colId xmlns:a16="http://schemas.microsoft.com/office/drawing/2014/main" val="2601004973"/>
                    </a:ext>
                  </a:extLst>
                </a:gridCol>
                <a:gridCol w="287866">
                  <a:extLst>
                    <a:ext uri="{9D8B030D-6E8A-4147-A177-3AD203B41FA5}">
                      <a16:colId xmlns:a16="http://schemas.microsoft.com/office/drawing/2014/main" val="2254159141"/>
                    </a:ext>
                  </a:extLst>
                </a:gridCol>
              </a:tblGrid>
              <a:tr h="370840">
                <a:tc>
                  <a:txBody>
                    <a:bodyPr/>
                    <a:lstStyle/>
                    <a:p>
                      <a:endParaRPr lang="en-US" dirty="0"/>
                    </a:p>
                  </a:txBody>
                  <a:tcPr>
                    <a:solidFill>
                      <a:schemeClr val="tx1">
                        <a:lumMod val="65000"/>
                        <a:lumOff val="35000"/>
                      </a:schemeClr>
                    </a:solidFill>
                  </a:tcPr>
                </a:tc>
                <a:tc>
                  <a:txBody>
                    <a:bodyPr/>
                    <a:lstStyle/>
                    <a:p>
                      <a:endParaRPr lang="en-US"/>
                    </a:p>
                  </a:txBody>
                  <a:tcPr>
                    <a:solidFill>
                      <a:schemeClr val="tx1">
                        <a:lumMod val="65000"/>
                        <a:lumOff val="35000"/>
                      </a:schemeClr>
                    </a:solidFill>
                  </a:tcPr>
                </a:tc>
                <a:tc>
                  <a:txBody>
                    <a:bodyPr/>
                    <a:lstStyle/>
                    <a:p>
                      <a:endParaRPr lang="en-US"/>
                    </a:p>
                  </a:txBody>
                  <a:tcPr>
                    <a:solidFill>
                      <a:schemeClr val="tx1">
                        <a:lumMod val="65000"/>
                        <a:lumOff val="35000"/>
                      </a:schemeClr>
                    </a:solidFill>
                  </a:tcPr>
                </a:tc>
                <a:tc>
                  <a:txBody>
                    <a:bodyPr/>
                    <a:lstStyle/>
                    <a:p>
                      <a:endParaRPr lang="en-US"/>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tc>
                  <a:txBody>
                    <a:bodyPr/>
                    <a:lstStyle/>
                    <a:p>
                      <a:endParaRPr lang="en-US" dirty="0"/>
                    </a:p>
                  </a:txBody>
                  <a:tcPr>
                    <a:solidFill>
                      <a:schemeClr val="tx1">
                        <a:lumMod val="65000"/>
                        <a:lumOff val="35000"/>
                      </a:schemeClr>
                    </a:solidFill>
                  </a:tcPr>
                </a:tc>
                <a:extLst>
                  <a:ext uri="{0D108BD9-81ED-4DB2-BD59-A6C34878D82A}">
                    <a16:rowId xmlns:a16="http://schemas.microsoft.com/office/drawing/2014/main" val="1444245881"/>
                  </a:ext>
                </a:extLst>
              </a:tr>
            </a:tbl>
          </a:graphicData>
        </a:graphic>
      </p:graphicFrame>
      <p:sp>
        <p:nvSpPr>
          <p:cNvPr id="9" name="Left Bracket 8">
            <a:extLst>
              <a:ext uri="{FF2B5EF4-FFF2-40B4-BE49-F238E27FC236}">
                <a16:creationId xmlns:a16="http://schemas.microsoft.com/office/drawing/2014/main" id="{092009BB-80A8-449A-AE8E-302B393A2553}"/>
              </a:ext>
            </a:extLst>
          </p:cNvPr>
          <p:cNvSpPr/>
          <p:nvPr/>
        </p:nvSpPr>
        <p:spPr>
          <a:xfrm rot="5400000">
            <a:off x="2897090" y="610617"/>
            <a:ext cx="101600" cy="2874086"/>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19" name="Table 8">
            <a:extLst>
              <a:ext uri="{FF2B5EF4-FFF2-40B4-BE49-F238E27FC236}">
                <a16:creationId xmlns:a16="http://schemas.microsoft.com/office/drawing/2014/main" id="{127AD2A8-A01A-4C50-A4C1-80199E1CFF95}"/>
              </a:ext>
            </a:extLst>
          </p:cNvPr>
          <p:cNvGraphicFramePr>
            <a:graphicFrameLocks noGrp="1"/>
          </p:cNvGraphicFramePr>
          <p:nvPr>
            <p:extLst>
              <p:ext uri="{D42A27DB-BD31-4B8C-83A1-F6EECF244321}">
                <p14:modId xmlns:p14="http://schemas.microsoft.com/office/powerpoint/2010/main" val="3118278027"/>
              </p:ext>
            </p:extLst>
          </p:nvPr>
        </p:nvGraphicFramePr>
        <p:xfrm>
          <a:off x="1507672" y="2899156"/>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259751396"/>
                    </a:ext>
                  </a:extLst>
                </a:gridCol>
                <a:gridCol w="287866">
                  <a:extLst>
                    <a:ext uri="{9D8B030D-6E8A-4147-A177-3AD203B41FA5}">
                      <a16:colId xmlns:a16="http://schemas.microsoft.com/office/drawing/2014/main" val="1858904294"/>
                    </a:ext>
                  </a:extLst>
                </a:gridCol>
                <a:gridCol w="287866">
                  <a:extLst>
                    <a:ext uri="{9D8B030D-6E8A-4147-A177-3AD203B41FA5}">
                      <a16:colId xmlns:a16="http://schemas.microsoft.com/office/drawing/2014/main" val="786951582"/>
                    </a:ext>
                  </a:extLst>
                </a:gridCol>
              </a:tblGrid>
              <a:tr h="370840">
                <a:tc>
                  <a:txBody>
                    <a:bodyPr/>
                    <a:lstStyle/>
                    <a:p>
                      <a:endParaRPr lang="en-US"/>
                    </a:p>
                  </a:txBody>
                  <a:tcPr>
                    <a:solidFill>
                      <a:srgbClr val="00B0F0"/>
                    </a:solidFill>
                  </a:tcPr>
                </a:tc>
                <a:tc>
                  <a:txBody>
                    <a:bodyPr/>
                    <a:lstStyle/>
                    <a:p>
                      <a:endParaRPr lang="en-US"/>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tc>
                  <a:txBody>
                    <a:bodyPr/>
                    <a:lstStyle/>
                    <a:p>
                      <a:endParaRPr lang="en-US" dirty="0"/>
                    </a:p>
                  </a:txBody>
                  <a:tcPr>
                    <a:solidFill>
                      <a:srgbClr val="00B0F0"/>
                    </a:solidFill>
                  </a:tcPr>
                </a:tc>
                <a:extLst>
                  <a:ext uri="{0D108BD9-81ED-4DB2-BD59-A6C34878D82A}">
                    <a16:rowId xmlns:a16="http://schemas.microsoft.com/office/drawing/2014/main" val="1444245881"/>
                  </a:ext>
                </a:extLst>
              </a:tr>
            </a:tbl>
          </a:graphicData>
        </a:graphic>
      </p:graphicFrame>
      <p:sp>
        <p:nvSpPr>
          <p:cNvPr id="20" name="Left Bracket 19">
            <a:extLst>
              <a:ext uri="{FF2B5EF4-FFF2-40B4-BE49-F238E27FC236}">
                <a16:creationId xmlns:a16="http://schemas.microsoft.com/office/drawing/2014/main" id="{1B96EDEB-EBA9-4C25-9874-AD0A07D5915D}"/>
              </a:ext>
            </a:extLst>
          </p:cNvPr>
          <p:cNvSpPr/>
          <p:nvPr/>
        </p:nvSpPr>
        <p:spPr>
          <a:xfrm rot="5400000">
            <a:off x="3039609" y="1253287"/>
            <a:ext cx="101600" cy="3159124"/>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21" name="Table 8">
            <a:extLst>
              <a:ext uri="{FF2B5EF4-FFF2-40B4-BE49-F238E27FC236}">
                <a16:creationId xmlns:a16="http://schemas.microsoft.com/office/drawing/2014/main" id="{3EFCF8EC-A65B-4034-9A90-1744E61C9730}"/>
              </a:ext>
            </a:extLst>
          </p:cNvPr>
          <p:cNvGraphicFramePr>
            <a:graphicFrameLocks noGrp="1"/>
          </p:cNvGraphicFramePr>
          <p:nvPr>
            <p:extLst>
              <p:ext uri="{D42A27DB-BD31-4B8C-83A1-F6EECF244321}">
                <p14:modId xmlns:p14="http://schemas.microsoft.com/office/powerpoint/2010/main" val="2807857769"/>
              </p:ext>
            </p:extLst>
          </p:nvPr>
        </p:nvGraphicFramePr>
        <p:xfrm>
          <a:off x="1507672" y="3690327"/>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259751396"/>
                    </a:ext>
                  </a:extLst>
                </a:gridCol>
                <a:gridCol w="287866">
                  <a:extLst>
                    <a:ext uri="{9D8B030D-6E8A-4147-A177-3AD203B41FA5}">
                      <a16:colId xmlns:a16="http://schemas.microsoft.com/office/drawing/2014/main" val="1858904294"/>
                    </a:ext>
                  </a:extLst>
                </a:gridCol>
                <a:gridCol w="287866">
                  <a:extLst>
                    <a:ext uri="{9D8B030D-6E8A-4147-A177-3AD203B41FA5}">
                      <a16:colId xmlns:a16="http://schemas.microsoft.com/office/drawing/2014/main" val="786951582"/>
                    </a:ext>
                  </a:extLst>
                </a:gridCol>
              </a:tblGrid>
              <a:tr h="370840">
                <a:tc>
                  <a:txBody>
                    <a:bodyPr/>
                    <a:lstStyle/>
                    <a:p>
                      <a:endParaRPr lang="en-US"/>
                    </a:p>
                  </a:txBody>
                  <a:tcPr>
                    <a:solidFill>
                      <a:srgbClr val="0070C0">
                        <a:alpha val="80000"/>
                      </a:srgbClr>
                    </a:solidFill>
                  </a:tcPr>
                </a:tc>
                <a:tc>
                  <a:txBody>
                    <a:bodyPr/>
                    <a:lstStyle/>
                    <a:p>
                      <a:endParaRPr lang="en-US"/>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tc>
                  <a:txBody>
                    <a:bodyPr/>
                    <a:lstStyle/>
                    <a:p>
                      <a:endParaRPr lang="en-US" dirty="0"/>
                    </a:p>
                  </a:txBody>
                  <a:tcPr>
                    <a:solidFill>
                      <a:srgbClr val="0070C0">
                        <a:alpha val="80000"/>
                      </a:srgbClr>
                    </a:solidFill>
                  </a:tcPr>
                </a:tc>
                <a:extLst>
                  <a:ext uri="{0D108BD9-81ED-4DB2-BD59-A6C34878D82A}">
                    <a16:rowId xmlns:a16="http://schemas.microsoft.com/office/drawing/2014/main" val="1444245881"/>
                  </a:ext>
                </a:extLst>
              </a:tr>
            </a:tbl>
          </a:graphicData>
        </a:graphic>
      </p:graphicFrame>
      <p:sp>
        <p:nvSpPr>
          <p:cNvPr id="22" name="Left Bracket 21">
            <a:extLst>
              <a:ext uri="{FF2B5EF4-FFF2-40B4-BE49-F238E27FC236}">
                <a16:creationId xmlns:a16="http://schemas.microsoft.com/office/drawing/2014/main" id="{7EC91834-409A-465C-BF47-5320A801CEE3}"/>
              </a:ext>
            </a:extLst>
          </p:cNvPr>
          <p:cNvSpPr/>
          <p:nvPr/>
        </p:nvSpPr>
        <p:spPr>
          <a:xfrm rot="5400000">
            <a:off x="2895588" y="2182497"/>
            <a:ext cx="101600" cy="2871081"/>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23" name="Table 8">
            <a:extLst>
              <a:ext uri="{FF2B5EF4-FFF2-40B4-BE49-F238E27FC236}">
                <a16:creationId xmlns:a16="http://schemas.microsoft.com/office/drawing/2014/main" id="{AEB48ECB-74A4-448D-8D69-0DA9B7492CA7}"/>
              </a:ext>
            </a:extLst>
          </p:cNvPr>
          <p:cNvGraphicFramePr>
            <a:graphicFrameLocks noGrp="1"/>
          </p:cNvGraphicFramePr>
          <p:nvPr>
            <p:extLst>
              <p:ext uri="{D42A27DB-BD31-4B8C-83A1-F6EECF244321}">
                <p14:modId xmlns:p14="http://schemas.microsoft.com/office/powerpoint/2010/main" val="1732463559"/>
              </p:ext>
            </p:extLst>
          </p:nvPr>
        </p:nvGraphicFramePr>
        <p:xfrm>
          <a:off x="1507672" y="4481498"/>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259751396"/>
                    </a:ext>
                  </a:extLst>
                </a:gridCol>
                <a:gridCol w="287866">
                  <a:extLst>
                    <a:ext uri="{9D8B030D-6E8A-4147-A177-3AD203B41FA5}">
                      <a16:colId xmlns:a16="http://schemas.microsoft.com/office/drawing/2014/main" val="1858904294"/>
                    </a:ext>
                  </a:extLst>
                </a:gridCol>
                <a:gridCol w="287866">
                  <a:extLst>
                    <a:ext uri="{9D8B030D-6E8A-4147-A177-3AD203B41FA5}">
                      <a16:colId xmlns:a16="http://schemas.microsoft.com/office/drawing/2014/main" val="786951582"/>
                    </a:ext>
                  </a:extLst>
                </a:gridCol>
              </a:tblGrid>
              <a:tr h="370840">
                <a:tc>
                  <a:txBody>
                    <a:bodyPr/>
                    <a:lstStyle/>
                    <a:p>
                      <a:endParaRPr lang="en-US"/>
                    </a:p>
                  </a:txBody>
                  <a:tcPr>
                    <a:solidFill>
                      <a:srgbClr val="0070C0"/>
                    </a:solidFill>
                  </a:tcPr>
                </a:tc>
                <a:tc>
                  <a:txBody>
                    <a:bodyPr/>
                    <a:lstStyle/>
                    <a:p>
                      <a:endParaRPr lang="en-US"/>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tc>
                  <a:txBody>
                    <a:bodyPr/>
                    <a:lstStyle/>
                    <a:p>
                      <a:endParaRPr lang="en-US" dirty="0"/>
                    </a:p>
                  </a:txBody>
                  <a:tcPr>
                    <a:solidFill>
                      <a:srgbClr val="0070C0"/>
                    </a:solidFill>
                  </a:tcPr>
                </a:tc>
                <a:extLst>
                  <a:ext uri="{0D108BD9-81ED-4DB2-BD59-A6C34878D82A}">
                    <a16:rowId xmlns:a16="http://schemas.microsoft.com/office/drawing/2014/main" val="1444245881"/>
                  </a:ext>
                </a:extLst>
              </a:tr>
            </a:tbl>
          </a:graphicData>
        </a:graphic>
      </p:graphicFrame>
      <p:sp>
        <p:nvSpPr>
          <p:cNvPr id="24" name="Left Bracket 23">
            <a:extLst>
              <a:ext uri="{FF2B5EF4-FFF2-40B4-BE49-F238E27FC236}">
                <a16:creationId xmlns:a16="http://schemas.microsoft.com/office/drawing/2014/main" id="{49CA4BF7-9BAF-4007-BA5A-A8D6BB1AE932}"/>
              </a:ext>
            </a:extLst>
          </p:cNvPr>
          <p:cNvSpPr/>
          <p:nvPr/>
        </p:nvSpPr>
        <p:spPr>
          <a:xfrm rot="5400000">
            <a:off x="2747509" y="3115765"/>
            <a:ext cx="101600" cy="2574923"/>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39E44303-E8B7-4CD5-A950-8C1B0D75F78C}"/>
              </a:ext>
            </a:extLst>
          </p:cNvPr>
          <p:cNvSpPr txBox="1"/>
          <p:nvPr/>
        </p:nvSpPr>
        <p:spPr>
          <a:xfrm>
            <a:off x="433623" y="2918366"/>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PC</a:t>
            </a:r>
            <a:r>
              <a:rPr lang="en-US" sz="1600" baseline="-25000" dirty="0">
                <a:solidFill>
                  <a:schemeClr val="tx1">
                    <a:lumMod val="75000"/>
                    <a:lumOff val="25000"/>
                  </a:schemeClr>
                </a:solidFill>
                <a:latin typeface="Consolas" panose="020B0609020204030204" pitchFamily="49" charset="0"/>
                <a:cs typeface="Arial" panose="020B0604020202020204" pitchFamily="34" charset="0"/>
              </a:rPr>
              <a:t>1</a:t>
            </a:r>
            <a:r>
              <a:rPr lang="en-US" sz="1600" dirty="0">
                <a:solidFill>
                  <a:schemeClr val="tx1">
                    <a:lumMod val="75000"/>
                    <a:lumOff val="25000"/>
                  </a:schemeClr>
                </a:solidFill>
                <a:latin typeface="Consolas" panose="020B0609020204030204" pitchFamily="49" charset="0"/>
                <a:cs typeface="Arial" panose="020B0604020202020204" pitchFamily="34" charset="0"/>
              </a:rPr>
              <a:t> &gt;&gt; 1</a:t>
            </a:r>
          </a:p>
        </p:txBody>
      </p:sp>
      <p:sp>
        <p:nvSpPr>
          <p:cNvPr id="27" name="TextBox 26">
            <a:extLst>
              <a:ext uri="{FF2B5EF4-FFF2-40B4-BE49-F238E27FC236}">
                <a16:creationId xmlns:a16="http://schemas.microsoft.com/office/drawing/2014/main" id="{5E85E2F4-FD71-4E7E-A63E-BA4A3DAA1A72}"/>
              </a:ext>
            </a:extLst>
          </p:cNvPr>
          <p:cNvSpPr txBox="1"/>
          <p:nvPr/>
        </p:nvSpPr>
        <p:spPr>
          <a:xfrm>
            <a:off x="441564" y="2123946"/>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PC</a:t>
            </a:r>
            <a:r>
              <a:rPr lang="en-US" sz="1600" baseline="-25000" dirty="0">
                <a:solidFill>
                  <a:schemeClr val="tx1">
                    <a:lumMod val="75000"/>
                    <a:lumOff val="25000"/>
                  </a:schemeClr>
                </a:solidFill>
                <a:latin typeface="Consolas" panose="020B0609020204030204" pitchFamily="49" charset="0"/>
                <a:cs typeface="Arial" panose="020B0604020202020204" pitchFamily="34" charset="0"/>
              </a:rPr>
              <a:t>0</a:t>
            </a:r>
            <a:r>
              <a:rPr lang="en-US" sz="1600" dirty="0">
                <a:solidFill>
                  <a:schemeClr val="tx1">
                    <a:lumMod val="75000"/>
                    <a:lumOff val="25000"/>
                  </a:schemeClr>
                </a:solidFill>
                <a:latin typeface="Consolas" panose="020B0609020204030204" pitchFamily="49" charset="0"/>
                <a:cs typeface="Arial" panose="020B0604020202020204" pitchFamily="34" charset="0"/>
              </a:rPr>
              <a:t> &gt;&gt; 2</a:t>
            </a:r>
          </a:p>
        </p:txBody>
      </p:sp>
      <p:sp>
        <p:nvSpPr>
          <p:cNvPr id="28" name="TextBox 27">
            <a:extLst>
              <a:ext uri="{FF2B5EF4-FFF2-40B4-BE49-F238E27FC236}">
                <a16:creationId xmlns:a16="http://schemas.microsoft.com/office/drawing/2014/main" id="{7ADFB7F8-9F0F-4468-BE1F-7856F9D4D053}"/>
              </a:ext>
            </a:extLst>
          </p:cNvPr>
          <p:cNvSpPr txBox="1"/>
          <p:nvPr/>
        </p:nvSpPr>
        <p:spPr>
          <a:xfrm>
            <a:off x="407464" y="3704620"/>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PC</a:t>
            </a:r>
            <a:r>
              <a:rPr lang="en-US" sz="1600" baseline="-25000" dirty="0">
                <a:solidFill>
                  <a:schemeClr val="tx1">
                    <a:lumMod val="75000"/>
                    <a:lumOff val="25000"/>
                  </a:schemeClr>
                </a:solidFill>
                <a:latin typeface="Consolas" panose="020B0609020204030204" pitchFamily="49" charset="0"/>
                <a:cs typeface="Arial" panose="020B0604020202020204" pitchFamily="34" charset="0"/>
              </a:rPr>
              <a:t>2</a:t>
            </a:r>
            <a:r>
              <a:rPr lang="en-US" sz="1600" dirty="0">
                <a:solidFill>
                  <a:schemeClr val="tx1">
                    <a:lumMod val="75000"/>
                    <a:lumOff val="25000"/>
                  </a:schemeClr>
                </a:solidFill>
                <a:latin typeface="Consolas" panose="020B0609020204030204" pitchFamily="49" charset="0"/>
                <a:cs typeface="Arial" panose="020B0604020202020204" pitchFamily="34" charset="0"/>
              </a:rPr>
              <a:t> &gt;&gt; 2</a:t>
            </a:r>
          </a:p>
        </p:txBody>
      </p:sp>
      <p:sp>
        <p:nvSpPr>
          <p:cNvPr id="29" name="TextBox 28">
            <a:extLst>
              <a:ext uri="{FF2B5EF4-FFF2-40B4-BE49-F238E27FC236}">
                <a16:creationId xmlns:a16="http://schemas.microsoft.com/office/drawing/2014/main" id="{0BCC06D7-AE9F-4CEF-9C20-B559BA4E3422}"/>
              </a:ext>
            </a:extLst>
          </p:cNvPr>
          <p:cNvSpPr txBox="1"/>
          <p:nvPr/>
        </p:nvSpPr>
        <p:spPr>
          <a:xfrm>
            <a:off x="407464" y="4489810"/>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PC</a:t>
            </a:r>
            <a:r>
              <a:rPr lang="en-US" sz="1600" baseline="-25000" dirty="0">
                <a:solidFill>
                  <a:schemeClr val="tx1">
                    <a:lumMod val="75000"/>
                    <a:lumOff val="25000"/>
                  </a:schemeClr>
                </a:solidFill>
                <a:latin typeface="Consolas" panose="020B0609020204030204" pitchFamily="49" charset="0"/>
                <a:cs typeface="Arial" panose="020B0604020202020204" pitchFamily="34" charset="0"/>
              </a:rPr>
              <a:t>3</a:t>
            </a:r>
            <a:r>
              <a:rPr lang="en-US" sz="1600" dirty="0">
                <a:solidFill>
                  <a:schemeClr val="tx1">
                    <a:lumMod val="75000"/>
                    <a:lumOff val="25000"/>
                  </a:schemeClr>
                </a:solidFill>
                <a:latin typeface="Consolas" panose="020B0609020204030204" pitchFamily="49" charset="0"/>
                <a:cs typeface="Arial" panose="020B0604020202020204" pitchFamily="34" charset="0"/>
              </a:rPr>
              <a:t> &gt;&gt; 3</a:t>
            </a:r>
          </a:p>
        </p:txBody>
      </p:sp>
      <p:sp>
        <p:nvSpPr>
          <p:cNvPr id="31" name="Left Bracket 30">
            <a:extLst>
              <a:ext uri="{FF2B5EF4-FFF2-40B4-BE49-F238E27FC236}">
                <a16:creationId xmlns:a16="http://schemas.microsoft.com/office/drawing/2014/main" id="{6AF467F7-1240-4018-A479-0A6B3AF7C56C}"/>
              </a:ext>
            </a:extLst>
          </p:cNvPr>
          <p:cNvSpPr/>
          <p:nvPr/>
        </p:nvSpPr>
        <p:spPr>
          <a:xfrm rot="5400000">
            <a:off x="2607802" y="4051626"/>
            <a:ext cx="101600" cy="2301874"/>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33" name="Table 8">
            <a:extLst>
              <a:ext uri="{FF2B5EF4-FFF2-40B4-BE49-F238E27FC236}">
                <a16:creationId xmlns:a16="http://schemas.microsoft.com/office/drawing/2014/main" id="{33B632C2-744E-4347-98B2-59C634464909}"/>
              </a:ext>
            </a:extLst>
          </p:cNvPr>
          <p:cNvGraphicFramePr>
            <a:graphicFrameLocks noGrp="1"/>
          </p:cNvGraphicFramePr>
          <p:nvPr>
            <p:extLst>
              <p:ext uri="{D42A27DB-BD31-4B8C-83A1-F6EECF244321}">
                <p14:modId xmlns:p14="http://schemas.microsoft.com/office/powerpoint/2010/main" val="3709848084"/>
              </p:ext>
            </p:extLst>
          </p:nvPr>
        </p:nvGraphicFramePr>
        <p:xfrm>
          <a:off x="1507666" y="6063842"/>
          <a:ext cx="3454392" cy="370840"/>
        </p:xfrm>
        <a:graphic>
          <a:graphicData uri="http://schemas.openxmlformats.org/drawingml/2006/table">
            <a:tbl>
              <a:tblPr firstRow="1" bandRow="1">
                <a:tableStyleId>{5C22544A-7EE6-4342-B048-85BDC9FD1C3A}</a:tableStyleId>
              </a:tblPr>
              <a:tblGrid>
                <a:gridCol w="287866">
                  <a:extLst>
                    <a:ext uri="{9D8B030D-6E8A-4147-A177-3AD203B41FA5}">
                      <a16:colId xmlns:a16="http://schemas.microsoft.com/office/drawing/2014/main" val="966397167"/>
                    </a:ext>
                  </a:extLst>
                </a:gridCol>
                <a:gridCol w="287866">
                  <a:extLst>
                    <a:ext uri="{9D8B030D-6E8A-4147-A177-3AD203B41FA5}">
                      <a16:colId xmlns:a16="http://schemas.microsoft.com/office/drawing/2014/main" val="3028452526"/>
                    </a:ext>
                  </a:extLst>
                </a:gridCol>
                <a:gridCol w="287866">
                  <a:extLst>
                    <a:ext uri="{9D8B030D-6E8A-4147-A177-3AD203B41FA5}">
                      <a16:colId xmlns:a16="http://schemas.microsoft.com/office/drawing/2014/main" val="3569337935"/>
                    </a:ext>
                  </a:extLst>
                </a:gridCol>
                <a:gridCol w="287866">
                  <a:extLst>
                    <a:ext uri="{9D8B030D-6E8A-4147-A177-3AD203B41FA5}">
                      <a16:colId xmlns:a16="http://schemas.microsoft.com/office/drawing/2014/main" val="1175656623"/>
                    </a:ext>
                  </a:extLst>
                </a:gridCol>
                <a:gridCol w="287866">
                  <a:extLst>
                    <a:ext uri="{9D8B030D-6E8A-4147-A177-3AD203B41FA5}">
                      <a16:colId xmlns:a16="http://schemas.microsoft.com/office/drawing/2014/main" val="4094613434"/>
                    </a:ext>
                  </a:extLst>
                </a:gridCol>
                <a:gridCol w="287866">
                  <a:extLst>
                    <a:ext uri="{9D8B030D-6E8A-4147-A177-3AD203B41FA5}">
                      <a16:colId xmlns:a16="http://schemas.microsoft.com/office/drawing/2014/main" val="3144589472"/>
                    </a:ext>
                  </a:extLst>
                </a:gridCol>
                <a:gridCol w="287866">
                  <a:extLst>
                    <a:ext uri="{9D8B030D-6E8A-4147-A177-3AD203B41FA5}">
                      <a16:colId xmlns:a16="http://schemas.microsoft.com/office/drawing/2014/main" val="611910938"/>
                    </a:ext>
                  </a:extLst>
                </a:gridCol>
                <a:gridCol w="287866">
                  <a:extLst>
                    <a:ext uri="{9D8B030D-6E8A-4147-A177-3AD203B41FA5}">
                      <a16:colId xmlns:a16="http://schemas.microsoft.com/office/drawing/2014/main" val="843743517"/>
                    </a:ext>
                  </a:extLst>
                </a:gridCol>
                <a:gridCol w="287866">
                  <a:extLst>
                    <a:ext uri="{9D8B030D-6E8A-4147-A177-3AD203B41FA5}">
                      <a16:colId xmlns:a16="http://schemas.microsoft.com/office/drawing/2014/main" val="176308119"/>
                    </a:ext>
                  </a:extLst>
                </a:gridCol>
                <a:gridCol w="287866">
                  <a:extLst>
                    <a:ext uri="{9D8B030D-6E8A-4147-A177-3AD203B41FA5}">
                      <a16:colId xmlns:a16="http://schemas.microsoft.com/office/drawing/2014/main" val="208865100"/>
                    </a:ext>
                  </a:extLst>
                </a:gridCol>
                <a:gridCol w="287866">
                  <a:extLst>
                    <a:ext uri="{9D8B030D-6E8A-4147-A177-3AD203B41FA5}">
                      <a16:colId xmlns:a16="http://schemas.microsoft.com/office/drawing/2014/main" val="3342344342"/>
                    </a:ext>
                  </a:extLst>
                </a:gridCol>
                <a:gridCol w="287866">
                  <a:extLst>
                    <a:ext uri="{9D8B030D-6E8A-4147-A177-3AD203B41FA5}">
                      <a16:colId xmlns:a16="http://schemas.microsoft.com/office/drawing/2014/main" val="2261102924"/>
                    </a:ext>
                  </a:extLst>
                </a:gridCol>
              </a:tblGrid>
              <a:tr h="370840">
                <a:tc>
                  <a:txBody>
                    <a:bodyPr/>
                    <a:lstStyle/>
                    <a:p>
                      <a:endParaRPr lang="en-US" dirty="0"/>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extLst>
                  <a:ext uri="{0D108BD9-81ED-4DB2-BD59-A6C34878D82A}">
                    <a16:rowId xmlns:a16="http://schemas.microsoft.com/office/drawing/2014/main" val="1444245881"/>
                  </a:ext>
                </a:extLst>
              </a:tr>
            </a:tbl>
          </a:graphicData>
        </a:graphic>
      </p:graphicFrame>
      <p:sp>
        <p:nvSpPr>
          <p:cNvPr id="34" name="Left Bracket 33">
            <a:extLst>
              <a:ext uri="{FF2B5EF4-FFF2-40B4-BE49-F238E27FC236}">
                <a16:creationId xmlns:a16="http://schemas.microsoft.com/office/drawing/2014/main" id="{1F6F3FA5-9DC5-4F17-8A6C-63808F4EBE51}"/>
              </a:ext>
            </a:extLst>
          </p:cNvPr>
          <p:cNvSpPr/>
          <p:nvPr/>
        </p:nvSpPr>
        <p:spPr>
          <a:xfrm rot="5400000">
            <a:off x="2174421" y="5275140"/>
            <a:ext cx="101600" cy="1428749"/>
          </a:xfrm>
          <a:prstGeom prst="leftBracket">
            <a:avLst>
              <a:gd name="adj" fmla="val 0"/>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a:extLst>
              <a:ext uri="{FF2B5EF4-FFF2-40B4-BE49-F238E27FC236}">
                <a16:creationId xmlns:a16="http://schemas.microsoft.com/office/drawing/2014/main" id="{1265EE2D-9A82-4A78-8504-4D5CFE8C4C7B}"/>
              </a:ext>
            </a:extLst>
          </p:cNvPr>
          <p:cNvSpPr txBox="1"/>
          <p:nvPr/>
        </p:nvSpPr>
        <p:spPr>
          <a:xfrm>
            <a:off x="407459" y="5191905"/>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Tag &gt;&gt; 4</a:t>
            </a:r>
          </a:p>
        </p:txBody>
      </p:sp>
      <p:sp>
        <p:nvSpPr>
          <p:cNvPr id="36" name="TextBox 35">
            <a:extLst>
              <a:ext uri="{FF2B5EF4-FFF2-40B4-BE49-F238E27FC236}">
                <a16:creationId xmlns:a16="http://schemas.microsoft.com/office/drawing/2014/main" id="{48CA8EBA-398F-4D11-BAF9-9B158C97A41D}"/>
              </a:ext>
            </a:extLst>
          </p:cNvPr>
          <p:cNvSpPr txBox="1"/>
          <p:nvPr/>
        </p:nvSpPr>
        <p:spPr>
          <a:xfrm>
            <a:off x="407458" y="6059621"/>
            <a:ext cx="1100207" cy="338554"/>
          </a:xfrm>
          <a:prstGeom prst="rect">
            <a:avLst/>
          </a:prstGeom>
          <a:noFill/>
        </p:spPr>
        <p:txBody>
          <a:bodyPr wrap="square" rtlCol="0">
            <a:spAutoFit/>
          </a:bodyPr>
          <a:lstStyle/>
          <a:p>
            <a:r>
              <a:rPr lang="en-US" sz="1600" dirty="0">
                <a:solidFill>
                  <a:schemeClr val="tx1">
                    <a:lumMod val="75000"/>
                    <a:lumOff val="25000"/>
                  </a:schemeClr>
                </a:solidFill>
                <a:latin typeface="Consolas" panose="020B0609020204030204" pitchFamily="49" charset="0"/>
                <a:cs typeface="Arial" panose="020B0604020202020204" pitchFamily="34" charset="0"/>
              </a:rPr>
              <a:t>Tag &gt;&gt; 7</a:t>
            </a:r>
          </a:p>
        </p:txBody>
      </p:sp>
      <p:sp>
        <p:nvSpPr>
          <p:cNvPr id="11" name="Flowchart: Internal Storage 10">
            <a:extLst>
              <a:ext uri="{FF2B5EF4-FFF2-40B4-BE49-F238E27FC236}">
                <a16:creationId xmlns:a16="http://schemas.microsoft.com/office/drawing/2014/main" id="{47F0971A-73A5-4D51-AE96-1536EAFFC41B}"/>
              </a:ext>
            </a:extLst>
          </p:cNvPr>
          <p:cNvSpPr/>
          <p:nvPr/>
        </p:nvSpPr>
        <p:spPr>
          <a:xfrm>
            <a:off x="6028167" y="1812292"/>
            <a:ext cx="885825" cy="961302"/>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lowchart: Internal Storage 36">
            <a:extLst>
              <a:ext uri="{FF2B5EF4-FFF2-40B4-BE49-F238E27FC236}">
                <a16:creationId xmlns:a16="http://schemas.microsoft.com/office/drawing/2014/main" id="{F3119FD6-5023-479B-BAD1-F77C6D02838C}"/>
              </a:ext>
            </a:extLst>
          </p:cNvPr>
          <p:cNvSpPr/>
          <p:nvPr/>
        </p:nvSpPr>
        <p:spPr>
          <a:xfrm>
            <a:off x="7260474" y="2602849"/>
            <a:ext cx="885825" cy="962025"/>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a:extLst>
              <a:ext uri="{FF2B5EF4-FFF2-40B4-BE49-F238E27FC236}">
                <a16:creationId xmlns:a16="http://schemas.microsoft.com/office/drawing/2014/main" id="{BA0CA62C-3D2C-4E2E-94A2-FC26DEE8E3B7}"/>
              </a:ext>
            </a:extLst>
          </p:cNvPr>
          <p:cNvCxnSpPr>
            <a:cxnSpLocks/>
            <a:stCxn id="11" idx="1"/>
            <a:endCxn id="3" idx="3"/>
          </p:cNvCxnSpPr>
          <p:nvPr/>
        </p:nvCxnSpPr>
        <p:spPr>
          <a:xfrm flipH="1">
            <a:off x="4962064" y="2292943"/>
            <a:ext cx="1066103" cy="462"/>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076BA258-085A-47D8-A1A4-3499064AD9CB}"/>
              </a:ext>
            </a:extLst>
          </p:cNvPr>
          <p:cNvCxnSpPr>
            <a:stCxn id="37" idx="1"/>
            <a:endCxn id="19" idx="3"/>
          </p:cNvCxnSpPr>
          <p:nvPr/>
        </p:nvCxnSpPr>
        <p:spPr>
          <a:xfrm flipH="1">
            <a:off x="4962064" y="3083862"/>
            <a:ext cx="2298410" cy="714"/>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52" name="Flowchart: Internal Storage 51">
            <a:extLst>
              <a:ext uri="{FF2B5EF4-FFF2-40B4-BE49-F238E27FC236}">
                <a16:creationId xmlns:a16="http://schemas.microsoft.com/office/drawing/2014/main" id="{BA45B4CB-8353-4654-B638-D59BBC1FACA4}"/>
              </a:ext>
            </a:extLst>
          </p:cNvPr>
          <p:cNvSpPr/>
          <p:nvPr/>
        </p:nvSpPr>
        <p:spPr>
          <a:xfrm>
            <a:off x="6028167" y="3394129"/>
            <a:ext cx="885825" cy="962025"/>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4" name="Straight Arrow Connector 53">
            <a:extLst>
              <a:ext uri="{FF2B5EF4-FFF2-40B4-BE49-F238E27FC236}">
                <a16:creationId xmlns:a16="http://schemas.microsoft.com/office/drawing/2014/main" id="{52D0D0AF-5006-4B6B-864C-034FC6466B89}"/>
              </a:ext>
            </a:extLst>
          </p:cNvPr>
          <p:cNvCxnSpPr>
            <a:stCxn id="52" idx="1"/>
            <a:endCxn id="21" idx="3"/>
          </p:cNvCxnSpPr>
          <p:nvPr/>
        </p:nvCxnSpPr>
        <p:spPr>
          <a:xfrm flipH="1">
            <a:off x="4962064" y="3875142"/>
            <a:ext cx="1066103" cy="605"/>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63" name="Flowchart: Internal Storage 62">
            <a:extLst>
              <a:ext uri="{FF2B5EF4-FFF2-40B4-BE49-F238E27FC236}">
                <a16:creationId xmlns:a16="http://schemas.microsoft.com/office/drawing/2014/main" id="{12673379-BA80-4016-90F7-CC06B8A8569C}"/>
              </a:ext>
            </a:extLst>
          </p:cNvPr>
          <p:cNvSpPr/>
          <p:nvPr/>
        </p:nvSpPr>
        <p:spPr>
          <a:xfrm>
            <a:off x="7260474" y="4185409"/>
            <a:ext cx="885825" cy="962025"/>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Arrow Connector 63">
            <a:extLst>
              <a:ext uri="{FF2B5EF4-FFF2-40B4-BE49-F238E27FC236}">
                <a16:creationId xmlns:a16="http://schemas.microsoft.com/office/drawing/2014/main" id="{80CE76F6-CC71-4C7D-9679-E30D08522241}"/>
              </a:ext>
            </a:extLst>
          </p:cNvPr>
          <p:cNvCxnSpPr>
            <a:cxnSpLocks/>
            <a:stCxn id="63" idx="1"/>
            <a:endCxn id="23" idx="3"/>
          </p:cNvCxnSpPr>
          <p:nvPr/>
        </p:nvCxnSpPr>
        <p:spPr>
          <a:xfrm flipH="1">
            <a:off x="4962064" y="4666422"/>
            <a:ext cx="2298410" cy="496"/>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65" name="Flowchart: Internal Storage 64">
            <a:extLst>
              <a:ext uri="{FF2B5EF4-FFF2-40B4-BE49-F238E27FC236}">
                <a16:creationId xmlns:a16="http://schemas.microsoft.com/office/drawing/2014/main" id="{0D4EEC8B-6E40-4D05-A64B-287ABE56211E}"/>
              </a:ext>
            </a:extLst>
          </p:cNvPr>
          <p:cNvSpPr/>
          <p:nvPr/>
        </p:nvSpPr>
        <p:spPr>
          <a:xfrm>
            <a:off x="6028166" y="4976689"/>
            <a:ext cx="885825" cy="962025"/>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Arrow Connector 65">
            <a:extLst>
              <a:ext uri="{FF2B5EF4-FFF2-40B4-BE49-F238E27FC236}">
                <a16:creationId xmlns:a16="http://schemas.microsoft.com/office/drawing/2014/main" id="{A36C5173-E672-47C9-9081-06448F1AE4E3}"/>
              </a:ext>
            </a:extLst>
          </p:cNvPr>
          <p:cNvCxnSpPr>
            <a:cxnSpLocks/>
            <a:stCxn id="65" idx="1"/>
            <a:endCxn id="15" idx="3"/>
          </p:cNvCxnSpPr>
          <p:nvPr/>
        </p:nvCxnSpPr>
        <p:spPr>
          <a:xfrm flipH="1">
            <a:off x="4962058" y="5457702"/>
            <a:ext cx="1066108" cy="387"/>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72" name="Flowchart: Internal Storage 71">
            <a:extLst>
              <a:ext uri="{FF2B5EF4-FFF2-40B4-BE49-F238E27FC236}">
                <a16:creationId xmlns:a16="http://schemas.microsoft.com/office/drawing/2014/main" id="{C62B8FC5-E797-4C22-BED9-5ED8C3845FED}"/>
              </a:ext>
            </a:extLst>
          </p:cNvPr>
          <p:cNvSpPr/>
          <p:nvPr/>
        </p:nvSpPr>
        <p:spPr>
          <a:xfrm>
            <a:off x="7260473" y="5767969"/>
            <a:ext cx="885825" cy="962025"/>
          </a:xfrm>
          <a:prstGeom prst="flowChartInternalStorage">
            <a:avLst/>
          </a:prstGeom>
          <a:solidFill>
            <a:schemeClr val="tx1">
              <a:lumMod val="85000"/>
              <a:lumOff val="1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3" name="Straight Arrow Connector 72">
            <a:extLst>
              <a:ext uri="{FF2B5EF4-FFF2-40B4-BE49-F238E27FC236}">
                <a16:creationId xmlns:a16="http://schemas.microsoft.com/office/drawing/2014/main" id="{0FE3F63A-7C13-4D1E-A3D2-CF12F9E05CAB}"/>
              </a:ext>
            </a:extLst>
          </p:cNvPr>
          <p:cNvCxnSpPr>
            <a:cxnSpLocks/>
            <a:stCxn id="72" idx="1"/>
            <a:endCxn id="33" idx="3"/>
          </p:cNvCxnSpPr>
          <p:nvPr/>
        </p:nvCxnSpPr>
        <p:spPr>
          <a:xfrm flipH="1">
            <a:off x="4962058" y="6248982"/>
            <a:ext cx="2298415" cy="280"/>
          </a:xfrm>
          <a:prstGeom prst="straightConnector1">
            <a:avLst/>
          </a:prstGeom>
          <a:ln w="28575">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85" name="Flowchart: Or 84">
            <a:extLst>
              <a:ext uri="{FF2B5EF4-FFF2-40B4-BE49-F238E27FC236}">
                <a16:creationId xmlns:a16="http://schemas.microsoft.com/office/drawing/2014/main" id="{2D5D3DCF-9320-4683-BDC3-B341A25D92BB}"/>
              </a:ext>
            </a:extLst>
          </p:cNvPr>
          <p:cNvSpPr/>
          <p:nvPr/>
        </p:nvSpPr>
        <p:spPr>
          <a:xfrm>
            <a:off x="9139999" y="3965142"/>
            <a:ext cx="612648" cy="612648"/>
          </a:xfrm>
          <a:prstGeom prst="flowChartOr">
            <a:avLst/>
          </a:prstGeom>
          <a:solidFill>
            <a:srgbClr val="002060"/>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7" name="Connector: Elbow 86">
            <a:extLst>
              <a:ext uri="{FF2B5EF4-FFF2-40B4-BE49-F238E27FC236}">
                <a16:creationId xmlns:a16="http://schemas.microsoft.com/office/drawing/2014/main" id="{3560034F-4307-4986-A3DF-FF8620CCAF28}"/>
              </a:ext>
            </a:extLst>
          </p:cNvPr>
          <p:cNvCxnSpPr>
            <a:stCxn id="11" idx="3"/>
            <a:endCxn id="85" idx="0"/>
          </p:cNvCxnSpPr>
          <p:nvPr/>
        </p:nvCxnSpPr>
        <p:spPr>
          <a:xfrm>
            <a:off x="6913992" y="2292943"/>
            <a:ext cx="2532331" cy="1672199"/>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89" name="Connector: Elbow 88">
            <a:extLst>
              <a:ext uri="{FF2B5EF4-FFF2-40B4-BE49-F238E27FC236}">
                <a16:creationId xmlns:a16="http://schemas.microsoft.com/office/drawing/2014/main" id="{E1CEBA05-8498-4C71-9C54-A4CDD64D012D}"/>
              </a:ext>
            </a:extLst>
          </p:cNvPr>
          <p:cNvCxnSpPr>
            <a:stCxn id="37" idx="3"/>
            <a:endCxn id="85" idx="0"/>
          </p:cNvCxnSpPr>
          <p:nvPr/>
        </p:nvCxnSpPr>
        <p:spPr>
          <a:xfrm>
            <a:off x="8146299" y="3083862"/>
            <a:ext cx="1300024" cy="881280"/>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1" name="Connector: Elbow 90">
            <a:extLst>
              <a:ext uri="{FF2B5EF4-FFF2-40B4-BE49-F238E27FC236}">
                <a16:creationId xmlns:a16="http://schemas.microsoft.com/office/drawing/2014/main" id="{89E710FA-1C41-49A2-9DD3-7401A689F86E}"/>
              </a:ext>
            </a:extLst>
          </p:cNvPr>
          <p:cNvCxnSpPr>
            <a:stCxn id="52" idx="3"/>
            <a:endCxn id="85" idx="1"/>
          </p:cNvCxnSpPr>
          <p:nvPr/>
        </p:nvCxnSpPr>
        <p:spPr>
          <a:xfrm>
            <a:off x="6913992" y="3875142"/>
            <a:ext cx="2315727" cy="179720"/>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5" name="Connector: Elbow 94">
            <a:extLst>
              <a:ext uri="{FF2B5EF4-FFF2-40B4-BE49-F238E27FC236}">
                <a16:creationId xmlns:a16="http://schemas.microsoft.com/office/drawing/2014/main" id="{B63977DB-F3B6-4657-8603-72705508C56F}"/>
              </a:ext>
            </a:extLst>
          </p:cNvPr>
          <p:cNvCxnSpPr>
            <a:stCxn id="63" idx="3"/>
            <a:endCxn id="85" idx="3"/>
          </p:cNvCxnSpPr>
          <p:nvPr/>
        </p:nvCxnSpPr>
        <p:spPr>
          <a:xfrm flipV="1">
            <a:off x="8146299" y="4488070"/>
            <a:ext cx="1083420" cy="178352"/>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7" name="Connector: Elbow 96">
            <a:extLst>
              <a:ext uri="{FF2B5EF4-FFF2-40B4-BE49-F238E27FC236}">
                <a16:creationId xmlns:a16="http://schemas.microsoft.com/office/drawing/2014/main" id="{48125DA1-FCE6-4B06-BEC7-B930C2BB8F4C}"/>
              </a:ext>
            </a:extLst>
          </p:cNvPr>
          <p:cNvCxnSpPr>
            <a:stCxn id="65" idx="3"/>
            <a:endCxn id="85" idx="4"/>
          </p:cNvCxnSpPr>
          <p:nvPr/>
        </p:nvCxnSpPr>
        <p:spPr>
          <a:xfrm flipV="1">
            <a:off x="6913991" y="4577790"/>
            <a:ext cx="2532332" cy="879912"/>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onnector: Elbow 98">
            <a:extLst>
              <a:ext uri="{FF2B5EF4-FFF2-40B4-BE49-F238E27FC236}">
                <a16:creationId xmlns:a16="http://schemas.microsoft.com/office/drawing/2014/main" id="{26AFF388-2997-489B-8B47-CA2C0F1D6D24}"/>
              </a:ext>
            </a:extLst>
          </p:cNvPr>
          <p:cNvCxnSpPr>
            <a:stCxn id="72" idx="3"/>
            <a:endCxn id="85" idx="4"/>
          </p:cNvCxnSpPr>
          <p:nvPr/>
        </p:nvCxnSpPr>
        <p:spPr>
          <a:xfrm flipV="1">
            <a:off x="8146298" y="4577790"/>
            <a:ext cx="1300025" cy="1671192"/>
          </a:xfrm>
          <a:prstGeom prst="bentConnector2">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a:extLst>
              <a:ext uri="{FF2B5EF4-FFF2-40B4-BE49-F238E27FC236}">
                <a16:creationId xmlns:a16="http://schemas.microsoft.com/office/drawing/2014/main" id="{B4C2E6A2-D986-4DB0-9E74-74C73B5A641F}"/>
              </a:ext>
            </a:extLst>
          </p:cNvPr>
          <p:cNvCxnSpPr>
            <a:cxnSpLocks/>
            <a:stCxn id="85" idx="6"/>
          </p:cNvCxnSpPr>
          <p:nvPr/>
        </p:nvCxnSpPr>
        <p:spPr>
          <a:xfrm flipV="1">
            <a:off x="9752647" y="4260938"/>
            <a:ext cx="1241230" cy="105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0" name="TextBox 119">
            <a:extLst>
              <a:ext uri="{FF2B5EF4-FFF2-40B4-BE49-F238E27FC236}">
                <a16:creationId xmlns:a16="http://schemas.microsoft.com/office/drawing/2014/main" id="{737FCEFB-4C24-49E6-9942-333060B78E6A}"/>
              </a:ext>
            </a:extLst>
          </p:cNvPr>
          <p:cNvSpPr txBox="1"/>
          <p:nvPr/>
        </p:nvSpPr>
        <p:spPr>
          <a:xfrm>
            <a:off x="10278493" y="3916797"/>
            <a:ext cx="1100207" cy="338554"/>
          </a:xfrm>
          <a:prstGeom prst="rect">
            <a:avLst/>
          </a:prstGeom>
          <a:noFill/>
        </p:spPr>
        <p:txBody>
          <a:bodyPr wrap="square" rtlCol="0">
            <a:spAutoFit/>
          </a:bodyPr>
          <a:lstStyle/>
          <a:p>
            <a:r>
              <a:rPr lang="en-US" sz="1600" b="1" dirty="0" err="1">
                <a:solidFill>
                  <a:schemeClr val="tx1">
                    <a:lumMod val="75000"/>
                    <a:lumOff val="25000"/>
                  </a:schemeClr>
                </a:solidFill>
                <a:latin typeface="Consolas" panose="020B0609020204030204" pitchFamily="49" charset="0"/>
                <a:cs typeface="Arial" panose="020B0604020202020204" pitchFamily="34" charset="0"/>
              </a:rPr>
              <a:t>y</a:t>
            </a:r>
            <a:r>
              <a:rPr lang="en-US" sz="1600" b="1" baseline="-25000" dirty="0" err="1">
                <a:solidFill>
                  <a:schemeClr val="tx1">
                    <a:lumMod val="75000"/>
                    <a:lumOff val="25000"/>
                  </a:schemeClr>
                </a:solidFill>
                <a:latin typeface="Consolas" panose="020B0609020204030204" pitchFamily="49" charset="0"/>
                <a:cs typeface="Arial" panose="020B0604020202020204" pitchFamily="34" charset="0"/>
              </a:rPr>
              <a:t>out</a:t>
            </a:r>
            <a:endParaRPr lang="en-US" sz="1600" b="1" dirty="0">
              <a:solidFill>
                <a:schemeClr val="tx1">
                  <a:lumMod val="75000"/>
                  <a:lumOff val="25000"/>
                </a:schemeClr>
              </a:solidFill>
              <a:latin typeface="Consolas" panose="020B0609020204030204" pitchFamily="49" charset="0"/>
              <a:cs typeface="Arial" panose="020B0604020202020204" pitchFamily="34" charset="0"/>
            </a:endParaRPr>
          </a:p>
        </p:txBody>
      </p:sp>
      <p:sp>
        <p:nvSpPr>
          <p:cNvPr id="121" name="TextBox 120">
            <a:extLst>
              <a:ext uri="{FF2B5EF4-FFF2-40B4-BE49-F238E27FC236}">
                <a16:creationId xmlns:a16="http://schemas.microsoft.com/office/drawing/2014/main" id="{2D8D8150-0A79-41E2-A802-D084D034B0E5}"/>
              </a:ext>
            </a:extLst>
          </p:cNvPr>
          <p:cNvSpPr txBox="1"/>
          <p:nvPr/>
        </p:nvSpPr>
        <p:spPr>
          <a:xfrm>
            <a:off x="6960215" y="1353859"/>
            <a:ext cx="3748677" cy="861774"/>
          </a:xfrm>
          <a:prstGeom prst="rect">
            <a:avLst/>
          </a:prstGeom>
          <a:noFill/>
        </p:spPr>
        <p:txBody>
          <a:bodyPr wrap="square" rtlCol="0">
            <a:spAutoFit/>
          </a:bodyPr>
          <a:lstStyle/>
          <a:p>
            <a:r>
              <a:rPr lang="en-US" dirty="0">
                <a:latin typeface="Archivo" panose="020B0503020202020B04" pitchFamily="34" charset="0"/>
              </a:rPr>
              <a:t>6 Perceptron Tables</a:t>
            </a:r>
          </a:p>
          <a:p>
            <a:r>
              <a:rPr lang="en-US" sz="1600" dirty="0"/>
              <a:t>With 256 entries in range [-32, +32]. These are indexed by each feature.</a:t>
            </a:r>
          </a:p>
        </p:txBody>
      </p:sp>
      <p:sp>
        <p:nvSpPr>
          <p:cNvPr id="122" name="TextBox 121">
            <a:extLst>
              <a:ext uri="{FF2B5EF4-FFF2-40B4-BE49-F238E27FC236}">
                <a16:creationId xmlns:a16="http://schemas.microsoft.com/office/drawing/2014/main" id="{794DD200-53C7-4904-AE42-5946AB57704E}"/>
              </a:ext>
            </a:extLst>
          </p:cNvPr>
          <p:cNvSpPr txBox="1"/>
          <p:nvPr/>
        </p:nvSpPr>
        <p:spPr>
          <a:xfrm>
            <a:off x="9532803" y="4643114"/>
            <a:ext cx="2291653" cy="1600438"/>
          </a:xfrm>
          <a:prstGeom prst="rect">
            <a:avLst/>
          </a:prstGeom>
          <a:noFill/>
        </p:spPr>
        <p:txBody>
          <a:bodyPr wrap="square" rtlCol="0">
            <a:spAutoFit/>
          </a:bodyPr>
          <a:lstStyle/>
          <a:p>
            <a:r>
              <a:rPr lang="en-US" dirty="0">
                <a:latin typeface="Archivo" panose="020B0503020202020B04" pitchFamily="34" charset="0"/>
              </a:rPr>
              <a:t>Result</a:t>
            </a:r>
          </a:p>
          <a:p>
            <a:r>
              <a:rPr lang="en-US" sz="1600" dirty="0"/>
              <a:t>Weights added to get the perceptron output.</a:t>
            </a:r>
          </a:p>
          <a:p>
            <a:r>
              <a:rPr lang="en-US" sz="1600" dirty="0"/>
              <a:t>This is compared against thresholds for reuse computation and training</a:t>
            </a:r>
          </a:p>
        </p:txBody>
      </p:sp>
    </p:spTree>
    <p:extLst>
      <p:ext uri="{BB962C8B-B14F-4D97-AF65-F5344CB8AC3E}">
        <p14:creationId xmlns:p14="http://schemas.microsoft.com/office/powerpoint/2010/main" val="19170274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8C223-3A7A-479A-8A74-30C7BAD8EEFB}"/>
              </a:ext>
            </a:extLst>
          </p:cNvPr>
          <p:cNvSpPr>
            <a:spLocks noGrp="1"/>
          </p:cNvSpPr>
          <p:nvPr>
            <p:ph type="title"/>
          </p:nvPr>
        </p:nvSpPr>
        <p:spPr>
          <a:xfrm>
            <a:off x="981270" y="258760"/>
            <a:ext cx="10515600" cy="1325563"/>
          </a:xfrm>
        </p:spPr>
        <p:txBody>
          <a:bodyPr/>
          <a:lstStyle/>
          <a:p>
            <a:pPr algn="ctr"/>
            <a:r>
              <a:rPr lang="en-US" sz="4000" dirty="0">
                <a:latin typeface="Archivo Medium" panose="020B0603020202020B04" pitchFamily="34" charset="0"/>
              </a:rPr>
              <a:t>Training - Sampler</a:t>
            </a:r>
            <a:br>
              <a:rPr lang="en-US" dirty="0">
                <a:latin typeface="Archivo Medium" panose="020B0603020202020B04" pitchFamily="34" charset="0"/>
              </a:rPr>
            </a:br>
            <a:r>
              <a:rPr lang="en-US" sz="1800" dirty="0"/>
              <a:t>Additional SRAM used to store samples for perceptron training</a:t>
            </a:r>
            <a:endParaRPr lang="en-US" dirty="0">
              <a:latin typeface="Archivo Medium" panose="020B0603020202020B04" pitchFamily="34" charset="0"/>
            </a:endParaRPr>
          </a:p>
        </p:txBody>
      </p:sp>
      <p:sp>
        <p:nvSpPr>
          <p:cNvPr id="12" name="Slide Number Placeholder 11">
            <a:extLst>
              <a:ext uri="{FF2B5EF4-FFF2-40B4-BE49-F238E27FC236}">
                <a16:creationId xmlns:a16="http://schemas.microsoft.com/office/drawing/2014/main" id="{F8AB427A-466B-4B8F-8F7E-75B4AB0914DB}"/>
              </a:ext>
            </a:extLst>
          </p:cNvPr>
          <p:cNvSpPr>
            <a:spLocks noGrp="1"/>
          </p:cNvSpPr>
          <p:nvPr>
            <p:ph type="sldNum" sz="quarter" idx="12"/>
          </p:nvPr>
        </p:nvSpPr>
        <p:spPr/>
        <p:txBody>
          <a:bodyPr/>
          <a:lstStyle/>
          <a:p>
            <a:fld id="{82DDEE53-1DD2-4D31-AC2D-A671EA5B230D}" type="slidenum">
              <a:rPr lang="en-US" smtClean="0"/>
              <a:pPr/>
              <a:t>4</a:t>
            </a:fld>
            <a:endParaRPr lang="en-US" dirty="0"/>
          </a:p>
        </p:txBody>
      </p:sp>
      <p:sp>
        <p:nvSpPr>
          <p:cNvPr id="13" name="TextBox 12">
            <a:extLst>
              <a:ext uri="{FF2B5EF4-FFF2-40B4-BE49-F238E27FC236}">
                <a16:creationId xmlns:a16="http://schemas.microsoft.com/office/drawing/2014/main" id="{725860D3-DDE2-4306-BF7F-907D8D7C596E}"/>
              </a:ext>
            </a:extLst>
          </p:cNvPr>
          <p:cNvSpPr txBox="1"/>
          <p:nvPr/>
        </p:nvSpPr>
        <p:spPr>
          <a:xfrm>
            <a:off x="517329" y="1843084"/>
            <a:ext cx="5350071" cy="4103688"/>
          </a:xfrm>
          <a:prstGeom prst="rect">
            <a:avLst/>
          </a:prstGeom>
          <a:noFill/>
        </p:spPr>
        <p:txBody>
          <a:bodyPr wrap="square" rtlCol="0">
            <a:spAutoFit/>
          </a:bodyPr>
          <a:lstStyle/>
          <a:p>
            <a:r>
              <a:rPr lang="en-US" dirty="0">
                <a:latin typeface="Archivo" panose="020B0503020202020B04" pitchFamily="34" charset="0"/>
              </a:rPr>
              <a:t>64 Sets of 16 Way Set Associative Memory</a:t>
            </a:r>
          </a:p>
          <a:p>
            <a:r>
              <a:rPr lang="en-US" dirty="0"/>
              <a:t>Every 32</a:t>
            </a:r>
            <a:r>
              <a:rPr lang="en-US" baseline="30000" dirty="0"/>
              <a:t>th</a:t>
            </a:r>
            <a:r>
              <a:rPr lang="en-US" dirty="0"/>
              <a:t> (Blocks/sets in sampler) set is sampled to this memory.</a:t>
            </a:r>
          </a:p>
          <a:p>
            <a:endParaRPr lang="en-US" dirty="0"/>
          </a:p>
          <a:p>
            <a:r>
              <a:rPr lang="en-US" dirty="0"/>
              <a:t>On a hit in the sampler, we train the perceptron to decrement its weights if </a:t>
            </a:r>
            <a:r>
              <a:rPr lang="en-US" dirty="0" err="1"/>
              <a:t>y</a:t>
            </a:r>
            <a:r>
              <a:rPr lang="en-US" baseline="-25000" dirty="0" err="1"/>
              <a:t>out</a:t>
            </a:r>
            <a:r>
              <a:rPr lang="en-US" dirty="0"/>
              <a:t> &gt; -</a:t>
            </a:r>
            <a:r>
              <a:rPr lang="el-GR" dirty="0"/>
              <a:t>θ</a:t>
            </a:r>
            <a:endParaRPr lang="en-US" dirty="0"/>
          </a:p>
          <a:p>
            <a:r>
              <a:rPr lang="en-US" dirty="0"/>
              <a:t>On a miss, we find an entry to evict by</a:t>
            </a:r>
          </a:p>
          <a:p>
            <a:pPr marL="285750" indent="-285750">
              <a:buFont typeface="Arial" panose="020B0604020202020204" pitchFamily="34" charset="0"/>
              <a:buChar char="•"/>
            </a:pPr>
            <a:r>
              <a:rPr lang="en-US" dirty="0"/>
              <a:t>Fist looking for an invalid block</a:t>
            </a:r>
          </a:p>
          <a:p>
            <a:pPr marL="285750" indent="-285750">
              <a:buFont typeface="Arial" panose="020B0604020202020204" pitchFamily="34" charset="0"/>
              <a:buChar char="•"/>
            </a:pPr>
            <a:r>
              <a:rPr lang="en-US" dirty="0"/>
              <a:t>Second, a dead block where </a:t>
            </a:r>
            <a:r>
              <a:rPr lang="en-US" dirty="0" err="1"/>
              <a:t>y</a:t>
            </a:r>
            <a:r>
              <a:rPr lang="en-US" baseline="-25000" dirty="0" err="1"/>
              <a:t>out</a:t>
            </a:r>
            <a:r>
              <a:rPr lang="en-US" dirty="0"/>
              <a:t> &gt; </a:t>
            </a:r>
            <a:r>
              <a:rPr lang="el-GR" dirty="0"/>
              <a:t>τ</a:t>
            </a:r>
            <a:r>
              <a:rPr lang="en-US" baseline="-25000" dirty="0"/>
              <a:t>replace</a:t>
            </a:r>
            <a:r>
              <a:rPr lang="en-US" dirty="0"/>
              <a:t>, or</a:t>
            </a:r>
          </a:p>
          <a:p>
            <a:pPr marL="285750" indent="-285750">
              <a:buFont typeface="Arial" panose="020B0604020202020204" pitchFamily="34" charset="0"/>
              <a:buChar char="•"/>
            </a:pPr>
            <a:r>
              <a:rPr lang="en-US" dirty="0"/>
              <a:t>Last, using LRU</a:t>
            </a:r>
          </a:p>
          <a:p>
            <a:r>
              <a:rPr lang="en-US" dirty="0"/>
              <a:t>Train the perceptron to increment its weights if </a:t>
            </a:r>
            <a:r>
              <a:rPr lang="en-US" dirty="0" err="1"/>
              <a:t>y</a:t>
            </a:r>
            <a:r>
              <a:rPr lang="en-US" baseline="-25000" dirty="0" err="1"/>
              <a:t>out</a:t>
            </a:r>
            <a:r>
              <a:rPr lang="en-US" dirty="0"/>
              <a:t> &lt; -</a:t>
            </a:r>
            <a:r>
              <a:rPr lang="el-GR" dirty="0"/>
              <a:t>θ</a:t>
            </a:r>
            <a:endParaRPr lang="en-US" dirty="0"/>
          </a:p>
          <a:p>
            <a:r>
              <a:rPr lang="en-US" dirty="0"/>
              <a:t>The sampler entry is updated with the new set of features and perceptron output (for both hit and miss)</a:t>
            </a:r>
          </a:p>
          <a:p>
            <a:endParaRPr lang="en-US" sz="1600" dirty="0"/>
          </a:p>
          <a:p>
            <a:pPr marL="285750" indent="-285750">
              <a:buFont typeface="Arial" panose="020B0604020202020204" pitchFamily="34" charset="0"/>
              <a:buChar char="•"/>
            </a:pPr>
            <a:endParaRPr lang="en-US" sz="1600" baseline="-25000" dirty="0"/>
          </a:p>
        </p:txBody>
      </p:sp>
      <p:graphicFrame>
        <p:nvGraphicFramePr>
          <p:cNvPr id="4" name="Table 4">
            <a:extLst>
              <a:ext uri="{FF2B5EF4-FFF2-40B4-BE49-F238E27FC236}">
                <a16:creationId xmlns:a16="http://schemas.microsoft.com/office/drawing/2014/main" id="{0DB25926-BBF8-4F6D-9E4F-40DF606CA4D8}"/>
              </a:ext>
            </a:extLst>
          </p:cNvPr>
          <p:cNvGraphicFramePr>
            <a:graphicFrameLocks noGrp="1"/>
          </p:cNvGraphicFramePr>
          <p:nvPr>
            <p:extLst>
              <p:ext uri="{D42A27DB-BD31-4B8C-83A1-F6EECF244321}">
                <p14:modId xmlns:p14="http://schemas.microsoft.com/office/powerpoint/2010/main" val="2645139111"/>
              </p:ext>
            </p:extLst>
          </p:nvPr>
        </p:nvGraphicFramePr>
        <p:xfrm>
          <a:off x="6728337" y="2319020"/>
          <a:ext cx="4768533" cy="2219960"/>
        </p:xfrm>
        <a:graphic>
          <a:graphicData uri="http://schemas.openxmlformats.org/drawingml/2006/table">
            <a:tbl>
              <a:tblPr firstRow="1" bandRow="1">
                <a:tableStyleId>{5C22544A-7EE6-4342-B048-85BDC9FD1C3A}</a:tableStyleId>
              </a:tblPr>
              <a:tblGrid>
                <a:gridCol w="1463040">
                  <a:extLst>
                    <a:ext uri="{9D8B030D-6E8A-4147-A177-3AD203B41FA5}">
                      <a16:colId xmlns:a16="http://schemas.microsoft.com/office/drawing/2014/main" val="2906587606"/>
                    </a:ext>
                  </a:extLst>
                </a:gridCol>
                <a:gridCol w="731520">
                  <a:extLst>
                    <a:ext uri="{9D8B030D-6E8A-4147-A177-3AD203B41FA5}">
                      <a16:colId xmlns:a16="http://schemas.microsoft.com/office/drawing/2014/main" val="156715240"/>
                    </a:ext>
                  </a:extLst>
                </a:gridCol>
                <a:gridCol w="1568133">
                  <a:extLst>
                    <a:ext uri="{9D8B030D-6E8A-4147-A177-3AD203B41FA5}">
                      <a16:colId xmlns:a16="http://schemas.microsoft.com/office/drawing/2014/main" val="778169246"/>
                    </a:ext>
                  </a:extLst>
                </a:gridCol>
                <a:gridCol w="1005840">
                  <a:extLst>
                    <a:ext uri="{9D8B030D-6E8A-4147-A177-3AD203B41FA5}">
                      <a16:colId xmlns:a16="http://schemas.microsoft.com/office/drawing/2014/main" val="4269725380"/>
                    </a:ext>
                  </a:extLst>
                </a:gridCol>
              </a:tblGrid>
              <a:tr h="0">
                <a:tc>
                  <a:txBody>
                    <a:bodyPr/>
                    <a:lstStyle/>
                    <a:p>
                      <a:pPr algn="ctr"/>
                      <a:r>
                        <a:rPr lang="en-US" dirty="0"/>
                        <a:t>Tag (15 bits)</a:t>
                      </a:r>
                    </a:p>
                  </a:txBody>
                  <a:tcPr>
                    <a:solidFill>
                      <a:schemeClr val="tx1">
                        <a:lumMod val="75000"/>
                        <a:lumOff val="25000"/>
                      </a:schemeClr>
                    </a:solidFill>
                  </a:tcPr>
                </a:tc>
                <a:tc>
                  <a:txBody>
                    <a:bodyPr/>
                    <a:lstStyle/>
                    <a:p>
                      <a:pPr algn="ctr"/>
                      <a:r>
                        <a:rPr lang="en-US" dirty="0" err="1"/>
                        <a:t>Y</a:t>
                      </a:r>
                      <a:r>
                        <a:rPr lang="en-US" baseline="-25000" dirty="0" err="1"/>
                        <a:t>out</a:t>
                      </a:r>
                      <a:endParaRPr lang="en-US" dirty="0"/>
                    </a:p>
                  </a:txBody>
                  <a:tcPr>
                    <a:solidFill>
                      <a:schemeClr val="tx1">
                        <a:lumMod val="75000"/>
                        <a:lumOff val="25000"/>
                      </a:schemeClr>
                    </a:solidFill>
                  </a:tcPr>
                </a:tc>
                <a:tc>
                  <a:txBody>
                    <a:bodyPr/>
                    <a:lstStyle/>
                    <a:p>
                      <a:pPr algn="ctr"/>
                      <a:r>
                        <a:rPr lang="en-US" dirty="0"/>
                        <a:t>Input Features</a:t>
                      </a:r>
                    </a:p>
                  </a:txBody>
                  <a:tcPr>
                    <a:solidFill>
                      <a:schemeClr val="tx1">
                        <a:lumMod val="75000"/>
                        <a:lumOff val="25000"/>
                      </a:schemeClr>
                    </a:solidFill>
                  </a:tcPr>
                </a:tc>
                <a:tc>
                  <a:txBody>
                    <a:bodyPr/>
                    <a:lstStyle/>
                    <a:p>
                      <a:pPr algn="ctr"/>
                      <a:r>
                        <a:rPr lang="en-US" dirty="0"/>
                        <a:t>LRU bits</a:t>
                      </a:r>
                    </a:p>
                  </a:txBody>
                  <a:tcPr>
                    <a:solidFill>
                      <a:schemeClr val="tx1">
                        <a:lumMod val="75000"/>
                        <a:lumOff val="25000"/>
                      </a:schemeClr>
                    </a:solidFill>
                  </a:tcPr>
                </a:tc>
                <a:extLst>
                  <a:ext uri="{0D108BD9-81ED-4DB2-BD59-A6C34878D82A}">
                    <a16:rowId xmlns:a16="http://schemas.microsoft.com/office/drawing/2014/main" val="4287440662"/>
                  </a:ext>
                </a:extLst>
              </a:tr>
              <a:tr h="370840">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extLst>
                  <a:ext uri="{0D108BD9-81ED-4DB2-BD59-A6C34878D82A}">
                    <a16:rowId xmlns:a16="http://schemas.microsoft.com/office/drawing/2014/main" val="63469870"/>
                  </a:ext>
                </a:extLst>
              </a:tr>
              <a:tr h="370840">
                <a:tc>
                  <a:txBody>
                    <a:bodyPr/>
                    <a:lstStyle/>
                    <a:p>
                      <a:endParaRPr lang="en-US" dirty="0"/>
                    </a:p>
                  </a:txBody>
                  <a:tcPr>
                    <a:solidFill>
                      <a:schemeClr val="bg1">
                        <a:lumMod val="95000"/>
                      </a:schemeClr>
                    </a:solidFill>
                  </a:tcPr>
                </a:tc>
                <a:tc>
                  <a:txBody>
                    <a:bodyPr/>
                    <a:lstStyle/>
                    <a:p>
                      <a:endParaRPr lang="en-US" dirty="0"/>
                    </a:p>
                  </a:txBody>
                  <a:tcPr>
                    <a:solidFill>
                      <a:schemeClr val="bg1">
                        <a:lumMod val="95000"/>
                      </a:schemeClr>
                    </a:solidFill>
                  </a:tcPr>
                </a:tc>
                <a:tc>
                  <a:txBody>
                    <a:bodyPr/>
                    <a:lstStyle/>
                    <a:p>
                      <a:endParaRPr lang="en-US" dirty="0"/>
                    </a:p>
                  </a:txBody>
                  <a:tcPr>
                    <a:solidFill>
                      <a:schemeClr val="bg1">
                        <a:lumMod val="95000"/>
                      </a:schemeClr>
                    </a:solidFill>
                  </a:tcPr>
                </a:tc>
                <a:tc>
                  <a:txBody>
                    <a:bodyPr/>
                    <a:lstStyle/>
                    <a:p>
                      <a:endParaRPr lang="en-US" dirty="0"/>
                    </a:p>
                  </a:txBody>
                  <a:tcPr>
                    <a:solidFill>
                      <a:schemeClr val="bg1">
                        <a:lumMod val="95000"/>
                      </a:schemeClr>
                    </a:solidFill>
                  </a:tcPr>
                </a:tc>
                <a:extLst>
                  <a:ext uri="{0D108BD9-81ED-4DB2-BD59-A6C34878D82A}">
                    <a16:rowId xmlns:a16="http://schemas.microsoft.com/office/drawing/2014/main" val="4269857694"/>
                  </a:ext>
                </a:extLst>
              </a:tr>
              <a:tr h="370840">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extLst>
                  <a:ext uri="{0D108BD9-81ED-4DB2-BD59-A6C34878D82A}">
                    <a16:rowId xmlns:a16="http://schemas.microsoft.com/office/drawing/2014/main" val="75080443"/>
                  </a:ext>
                </a:extLst>
              </a:tr>
              <a:tr h="370840">
                <a:tc>
                  <a:txBody>
                    <a:bodyPr/>
                    <a:lstStyle/>
                    <a:p>
                      <a:endParaRPr lang="en-US" dirty="0"/>
                    </a:p>
                  </a:txBody>
                  <a:tcPr>
                    <a:solidFill>
                      <a:schemeClr val="bg1">
                        <a:lumMod val="95000"/>
                      </a:schemeClr>
                    </a:solidFill>
                  </a:tcPr>
                </a:tc>
                <a:tc>
                  <a:txBody>
                    <a:bodyPr/>
                    <a:lstStyle/>
                    <a:p>
                      <a:endParaRPr lang="en-US" dirty="0"/>
                    </a:p>
                  </a:txBody>
                  <a:tcPr>
                    <a:solidFill>
                      <a:schemeClr val="bg1">
                        <a:lumMod val="95000"/>
                      </a:schemeClr>
                    </a:solidFill>
                  </a:tcPr>
                </a:tc>
                <a:tc>
                  <a:txBody>
                    <a:bodyPr/>
                    <a:lstStyle/>
                    <a:p>
                      <a:endParaRPr lang="en-US"/>
                    </a:p>
                  </a:txBody>
                  <a:tcPr>
                    <a:solidFill>
                      <a:schemeClr val="bg1">
                        <a:lumMod val="95000"/>
                      </a:schemeClr>
                    </a:solidFill>
                  </a:tcPr>
                </a:tc>
                <a:tc>
                  <a:txBody>
                    <a:bodyPr/>
                    <a:lstStyle/>
                    <a:p>
                      <a:endParaRPr lang="en-US" dirty="0"/>
                    </a:p>
                  </a:txBody>
                  <a:tcPr>
                    <a:solidFill>
                      <a:schemeClr val="bg1">
                        <a:lumMod val="95000"/>
                      </a:schemeClr>
                    </a:solidFill>
                  </a:tcPr>
                </a:tc>
                <a:extLst>
                  <a:ext uri="{0D108BD9-81ED-4DB2-BD59-A6C34878D82A}">
                    <a16:rowId xmlns:a16="http://schemas.microsoft.com/office/drawing/2014/main" val="534941963"/>
                  </a:ext>
                </a:extLst>
              </a:tr>
              <a:tr h="370840">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tc>
                  <a:txBody>
                    <a:bodyPr/>
                    <a:lstStyle/>
                    <a:p>
                      <a:endParaRPr lang="en-US" dirty="0"/>
                    </a:p>
                  </a:txBody>
                  <a:tcPr>
                    <a:solidFill>
                      <a:srgbClr val="00B0F0">
                        <a:alpha val="54000"/>
                      </a:srgbClr>
                    </a:solidFill>
                  </a:tcPr>
                </a:tc>
                <a:extLst>
                  <a:ext uri="{0D108BD9-81ED-4DB2-BD59-A6C34878D82A}">
                    <a16:rowId xmlns:a16="http://schemas.microsoft.com/office/drawing/2014/main" val="3061273630"/>
                  </a:ext>
                </a:extLst>
              </a:tr>
            </a:tbl>
          </a:graphicData>
        </a:graphic>
      </p:graphicFrame>
    </p:spTree>
    <p:extLst>
      <p:ext uri="{BB962C8B-B14F-4D97-AF65-F5344CB8AC3E}">
        <p14:creationId xmlns:p14="http://schemas.microsoft.com/office/powerpoint/2010/main" val="1339524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8C223-3A7A-479A-8A74-30C7BAD8EEFB}"/>
              </a:ext>
            </a:extLst>
          </p:cNvPr>
          <p:cNvSpPr>
            <a:spLocks noGrp="1"/>
          </p:cNvSpPr>
          <p:nvPr>
            <p:ph type="title"/>
          </p:nvPr>
        </p:nvSpPr>
        <p:spPr>
          <a:xfrm>
            <a:off x="981270" y="258760"/>
            <a:ext cx="10515600" cy="1325563"/>
          </a:xfrm>
        </p:spPr>
        <p:txBody>
          <a:bodyPr/>
          <a:lstStyle/>
          <a:p>
            <a:pPr algn="ctr"/>
            <a:r>
              <a:rPr lang="en-US" sz="4000" dirty="0">
                <a:latin typeface="Archivo Medium" panose="020B0603020202020B04" pitchFamily="34" charset="0"/>
              </a:rPr>
              <a:t>Perceptron - Eviction</a:t>
            </a:r>
            <a:br>
              <a:rPr lang="en-US" dirty="0">
                <a:latin typeface="Archivo Medium" panose="020B0603020202020B04" pitchFamily="34" charset="0"/>
              </a:rPr>
            </a:br>
            <a:r>
              <a:rPr lang="en-US" sz="1800" dirty="0"/>
              <a:t>Using the perceptron results to predict blocks less likely to be reused</a:t>
            </a:r>
            <a:endParaRPr lang="en-US" dirty="0">
              <a:latin typeface="Archivo Medium" panose="020B0603020202020B04" pitchFamily="34" charset="0"/>
            </a:endParaRPr>
          </a:p>
        </p:txBody>
      </p:sp>
      <p:sp>
        <p:nvSpPr>
          <p:cNvPr id="12" name="Slide Number Placeholder 11">
            <a:extLst>
              <a:ext uri="{FF2B5EF4-FFF2-40B4-BE49-F238E27FC236}">
                <a16:creationId xmlns:a16="http://schemas.microsoft.com/office/drawing/2014/main" id="{F8AB427A-466B-4B8F-8F7E-75B4AB0914DB}"/>
              </a:ext>
            </a:extLst>
          </p:cNvPr>
          <p:cNvSpPr>
            <a:spLocks noGrp="1"/>
          </p:cNvSpPr>
          <p:nvPr>
            <p:ph type="sldNum" sz="quarter" idx="12"/>
          </p:nvPr>
        </p:nvSpPr>
        <p:spPr/>
        <p:txBody>
          <a:bodyPr/>
          <a:lstStyle/>
          <a:p>
            <a:fld id="{82DDEE53-1DD2-4D31-AC2D-A671EA5B230D}" type="slidenum">
              <a:rPr lang="en-US" smtClean="0"/>
              <a:pPr/>
              <a:t>5</a:t>
            </a:fld>
            <a:endParaRPr lang="en-US" dirty="0"/>
          </a:p>
        </p:txBody>
      </p:sp>
      <p:graphicFrame>
        <p:nvGraphicFramePr>
          <p:cNvPr id="6" name="Table 8">
            <a:extLst>
              <a:ext uri="{FF2B5EF4-FFF2-40B4-BE49-F238E27FC236}">
                <a16:creationId xmlns:a16="http://schemas.microsoft.com/office/drawing/2014/main" id="{57EAE1E0-1108-4C5D-873C-F087676B3DE0}"/>
              </a:ext>
            </a:extLst>
          </p:cNvPr>
          <p:cNvGraphicFramePr>
            <a:graphicFrameLocks noGrp="1"/>
          </p:cNvGraphicFramePr>
          <p:nvPr>
            <p:extLst>
              <p:ext uri="{D42A27DB-BD31-4B8C-83A1-F6EECF244321}">
                <p14:modId xmlns:p14="http://schemas.microsoft.com/office/powerpoint/2010/main" val="1167471302"/>
              </p:ext>
            </p:extLst>
          </p:nvPr>
        </p:nvGraphicFramePr>
        <p:xfrm>
          <a:off x="1668360" y="2439075"/>
          <a:ext cx="2705104" cy="370840"/>
        </p:xfrm>
        <a:graphic>
          <a:graphicData uri="http://schemas.openxmlformats.org/drawingml/2006/table">
            <a:tbl>
              <a:tblPr firstRow="1" bandRow="1">
                <a:tableStyleId>{5C22544A-7EE6-4342-B048-85BDC9FD1C3A}</a:tableStyleId>
              </a:tblPr>
              <a:tblGrid>
                <a:gridCol w="338138">
                  <a:extLst>
                    <a:ext uri="{9D8B030D-6E8A-4147-A177-3AD203B41FA5}">
                      <a16:colId xmlns:a16="http://schemas.microsoft.com/office/drawing/2014/main" val="966397167"/>
                    </a:ext>
                  </a:extLst>
                </a:gridCol>
                <a:gridCol w="338138">
                  <a:extLst>
                    <a:ext uri="{9D8B030D-6E8A-4147-A177-3AD203B41FA5}">
                      <a16:colId xmlns:a16="http://schemas.microsoft.com/office/drawing/2014/main" val="3028452526"/>
                    </a:ext>
                  </a:extLst>
                </a:gridCol>
                <a:gridCol w="338138">
                  <a:extLst>
                    <a:ext uri="{9D8B030D-6E8A-4147-A177-3AD203B41FA5}">
                      <a16:colId xmlns:a16="http://schemas.microsoft.com/office/drawing/2014/main" val="3569337935"/>
                    </a:ext>
                  </a:extLst>
                </a:gridCol>
                <a:gridCol w="338138">
                  <a:extLst>
                    <a:ext uri="{9D8B030D-6E8A-4147-A177-3AD203B41FA5}">
                      <a16:colId xmlns:a16="http://schemas.microsoft.com/office/drawing/2014/main" val="1175656623"/>
                    </a:ext>
                  </a:extLst>
                </a:gridCol>
                <a:gridCol w="338138">
                  <a:extLst>
                    <a:ext uri="{9D8B030D-6E8A-4147-A177-3AD203B41FA5}">
                      <a16:colId xmlns:a16="http://schemas.microsoft.com/office/drawing/2014/main" val="4094613434"/>
                    </a:ext>
                  </a:extLst>
                </a:gridCol>
                <a:gridCol w="338138">
                  <a:extLst>
                    <a:ext uri="{9D8B030D-6E8A-4147-A177-3AD203B41FA5}">
                      <a16:colId xmlns:a16="http://schemas.microsoft.com/office/drawing/2014/main" val="3144589472"/>
                    </a:ext>
                  </a:extLst>
                </a:gridCol>
                <a:gridCol w="338138">
                  <a:extLst>
                    <a:ext uri="{9D8B030D-6E8A-4147-A177-3AD203B41FA5}">
                      <a16:colId xmlns:a16="http://schemas.microsoft.com/office/drawing/2014/main" val="611910938"/>
                    </a:ext>
                  </a:extLst>
                </a:gridCol>
                <a:gridCol w="338138">
                  <a:extLst>
                    <a:ext uri="{9D8B030D-6E8A-4147-A177-3AD203B41FA5}">
                      <a16:colId xmlns:a16="http://schemas.microsoft.com/office/drawing/2014/main" val="843743517"/>
                    </a:ext>
                  </a:extLst>
                </a:gridCol>
              </a:tblGrid>
              <a:tr h="370840">
                <a:tc>
                  <a:txBody>
                    <a:bodyPr/>
                    <a:lstStyle/>
                    <a:p>
                      <a:endParaRPr lang="en-US" dirty="0"/>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rgbClr val="00B0F0"/>
                    </a:solidFill>
                  </a:tcPr>
                </a:tc>
                <a:extLst>
                  <a:ext uri="{0D108BD9-81ED-4DB2-BD59-A6C34878D82A}">
                    <a16:rowId xmlns:a16="http://schemas.microsoft.com/office/drawing/2014/main" val="1444245881"/>
                  </a:ext>
                </a:extLst>
              </a:tr>
            </a:tbl>
          </a:graphicData>
        </a:graphic>
      </p:graphicFrame>
      <p:sp>
        <p:nvSpPr>
          <p:cNvPr id="3" name="TextBox 2">
            <a:extLst>
              <a:ext uri="{FF2B5EF4-FFF2-40B4-BE49-F238E27FC236}">
                <a16:creationId xmlns:a16="http://schemas.microsoft.com/office/drawing/2014/main" id="{01732289-0830-44CC-9CE1-B33C96AB81A9}"/>
              </a:ext>
            </a:extLst>
          </p:cNvPr>
          <p:cNvSpPr txBox="1"/>
          <p:nvPr/>
        </p:nvSpPr>
        <p:spPr>
          <a:xfrm>
            <a:off x="2423633" y="2069743"/>
            <a:ext cx="1194558" cy="369332"/>
          </a:xfrm>
          <a:prstGeom prst="rect">
            <a:avLst/>
          </a:prstGeom>
          <a:noFill/>
        </p:spPr>
        <p:txBody>
          <a:bodyPr wrap="none" rtlCol="0">
            <a:spAutoFit/>
          </a:bodyPr>
          <a:lstStyle/>
          <a:p>
            <a:r>
              <a:rPr lang="en-US" b="1" dirty="0"/>
              <a:t>Cache Line</a:t>
            </a:r>
          </a:p>
        </p:txBody>
      </p:sp>
      <p:sp>
        <p:nvSpPr>
          <p:cNvPr id="8" name="TextBox 7">
            <a:extLst>
              <a:ext uri="{FF2B5EF4-FFF2-40B4-BE49-F238E27FC236}">
                <a16:creationId xmlns:a16="http://schemas.microsoft.com/office/drawing/2014/main" id="{3E20845B-D250-46B2-841C-DD1106D17EEE}"/>
              </a:ext>
            </a:extLst>
          </p:cNvPr>
          <p:cNvSpPr txBox="1"/>
          <p:nvPr/>
        </p:nvSpPr>
        <p:spPr>
          <a:xfrm>
            <a:off x="1696510" y="2860791"/>
            <a:ext cx="1324402" cy="369332"/>
          </a:xfrm>
          <a:prstGeom prst="rect">
            <a:avLst/>
          </a:prstGeom>
          <a:noFill/>
        </p:spPr>
        <p:txBody>
          <a:bodyPr wrap="none" rtlCol="0">
            <a:spAutoFit/>
          </a:bodyPr>
          <a:lstStyle/>
          <a:p>
            <a:r>
              <a:rPr lang="en-US" dirty="0">
                <a:latin typeface="Consolas" panose="020B0609020204030204" pitchFamily="49" charset="0"/>
              </a:rPr>
              <a:t>reuse bit</a:t>
            </a:r>
          </a:p>
        </p:txBody>
      </p:sp>
      <p:cxnSp>
        <p:nvCxnSpPr>
          <p:cNvPr id="10" name="Connector: Elbow 9">
            <a:extLst>
              <a:ext uri="{FF2B5EF4-FFF2-40B4-BE49-F238E27FC236}">
                <a16:creationId xmlns:a16="http://schemas.microsoft.com/office/drawing/2014/main" id="{56E19316-E497-4174-B63F-340E895FFC61}"/>
              </a:ext>
            </a:extLst>
          </p:cNvPr>
          <p:cNvCxnSpPr>
            <a:stCxn id="8" idx="3"/>
            <a:endCxn id="6" idx="3"/>
          </p:cNvCxnSpPr>
          <p:nvPr/>
        </p:nvCxnSpPr>
        <p:spPr>
          <a:xfrm flipV="1">
            <a:off x="3020912" y="2624495"/>
            <a:ext cx="1352552" cy="420962"/>
          </a:xfrm>
          <a:prstGeom prst="bentConnector3">
            <a:avLst>
              <a:gd name="adj1" fmla="val 11690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D291360A-74A6-4E44-9D1A-4E0094CE2B9A}"/>
              </a:ext>
            </a:extLst>
          </p:cNvPr>
          <p:cNvSpPr txBox="1"/>
          <p:nvPr/>
        </p:nvSpPr>
        <p:spPr>
          <a:xfrm>
            <a:off x="794006" y="3705885"/>
            <a:ext cx="4453811" cy="2862322"/>
          </a:xfrm>
          <a:prstGeom prst="rect">
            <a:avLst/>
          </a:prstGeom>
          <a:noFill/>
        </p:spPr>
        <p:txBody>
          <a:bodyPr wrap="square" rtlCol="0">
            <a:spAutoFit/>
          </a:bodyPr>
          <a:lstStyle/>
          <a:p>
            <a:pPr algn="ctr"/>
            <a:r>
              <a:rPr lang="en-US" dirty="0">
                <a:latin typeface="Archivo" panose="020B0503020202020B04" pitchFamily="34" charset="0"/>
              </a:rPr>
              <a:t>Reuse Bit</a:t>
            </a:r>
          </a:p>
          <a:p>
            <a:pPr algn="just"/>
            <a:r>
              <a:rPr lang="en-US" dirty="0"/>
              <a:t>1 bit flag added to each cache line to indicate if it would be reused or not</a:t>
            </a:r>
          </a:p>
          <a:p>
            <a:pPr algn="just"/>
            <a:r>
              <a:rPr lang="en-US" dirty="0"/>
              <a:t>This is set on each LLC access </a:t>
            </a:r>
            <a:r>
              <a:rPr lang="en-US" dirty="0" err="1"/>
              <a:t>y</a:t>
            </a:r>
            <a:r>
              <a:rPr lang="en-US" baseline="-25000" dirty="0" err="1"/>
              <a:t>out</a:t>
            </a:r>
            <a:r>
              <a:rPr lang="en-US" dirty="0"/>
              <a:t> &lt; </a:t>
            </a:r>
            <a:r>
              <a:rPr lang="el-GR" dirty="0"/>
              <a:t>τ</a:t>
            </a:r>
            <a:r>
              <a:rPr lang="en-US" baseline="-25000" dirty="0"/>
              <a:t>replace</a:t>
            </a:r>
            <a:r>
              <a:rPr lang="en-US" dirty="0"/>
              <a:t>, else it is set to false</a:t>
            </a:r>
          </a:p>
          <a:p>
            <a:endParaRPr lang="en-US" dirty="0"/>
          </a:p>
          <a:p>
            <a:endParaRPr lang="en-US" dirty="0"/>
          </a:p>
          <a:p>
            <a:endParaRPr lang="en-US" dirty="0">
              <a:latin typeface="Archivo" panose="020B0503020202020B04" pitchFamily="34" charset="0"/>
            </a:endParaRPr>
          </a:p>
          <a:p>
            <a:endParaRPr lang="en-US" dirty="0">
              <a:latin typeface="Archivo" panose="020B0503020202020B04" pitchFamily="34" charset="0"/>
            </a:endParaRPr>
          </a:p>
          <a:p>
            <a:endParaRPr lang="en-US" dirty="0"/>
          </a:p>
        </p:txBody>
      </p:sp>
      <p:graphicFrame>
        <p:nvGraphicFramePr>
          <p:cNvPr id="11" name="Table 15">
            <a:extLst>
              <a:ext uri="{FF2B5EF4-FFF2-40B4-BE49-F238E27FC236}">
                <a16:creationId xmlns:a16="http://schemas.microsoft.com/office/drawing/2014/main" id="{E9CC9116-61C0-4503-A1C1-AC527FA07A1B}"/>
              </a:ext>
            </a:extLst>
          </p:cNvPr>
          <p:cNvGraphicFramePr>
            <a:graphicFrameLocks noGrp="1"/>
          </p:cNvGraphicFramePr>
          <p:nvPr>
            <p:extLst>
              <p:ext uri="{D42A27DB-BD31-4B8C-83A1-F6EECF244321}">
                <p14:modId xmlns:p14="http://schemas.microsoft.com/office/powerpoint/2010/main" val="283970557"/>
              </p:ext>
            </p:extLst>
          </p:nvPr>
        </p:nvGraphicFramePr>
        <p:xfrm>
          <a:off x="7417127" y="1945640"/>
          <a:ext cx="2659740" cy="1483360"/>
        </p:xfrm>
        <a:graphic>
          <a:graphicData uri="http://schemas.openxmlformats.org/drawingml/2006/table">
            <a:tbl>
              <a:tblPr firstRow="1" bandRow="1">
                <a:tableStyleId>{5C22544A-7EE6-4342-B048-85BDC9FD1C3A}</a:tableStyleId>
              </a:tblPr>
              <a:tblGrid>
                <a:gridCol w="1329870">
                  <a:extLst>
                    <a:ext uri="{9D8B030D-6E8A-4147-A177-3AD203B41FA5}">
                      <a16:colId xmlns:a16="http://schemas.microsoft.com/office/drawing/2014/main" val="2736512714"/>
                    </a:ext>
                  </a:extLst>
                </a:gridCol>
                <a:gridCol w="1329870">
                  <a:extLst>
                    <a:ext uri="{9D8B030D-6E8A-4147-A177-3AD203B41FA5}">
                      <a16:colId xmlns:a16="http://schemas.microsoft.com/office/drawing/2014/main" val="989525325"/>
                    </a:ext>
                  </a:extLst>
                </a:gridCol>
              </a:tblGrid>
              <a:tr h="370840">
                <a:tc gridSpan="2">
                  <a:txBody>
                    <a:bodyPr/>
                    <a:lstStyle/>
                    <a:p>
                      <a:pPr algn="ctr"/>
                      <a:r>
                        <a:rPr lang="en-US" dirty="0"/>
                        <a:t>Thresholds</a:t>
                      </a:r>
                    </a:p>
                  </a:txBody>
                  <a:tcPr>
                    <a:solidFill>
                      <a:schemeClr val="tx1">
                        <a:lumMod val="75000"/>
                        <a:lumOff val="25000"/>
                      </a:schemeClr>
                    </a:solidFill>
                  </a:tcPr>
                </a:tc>
                <a:tc hMerge="1">
                  <a:txBody>
                    <a:bodyPr/>
                    <a:lstStyle/>
                    <a:p>
                      <a:endParaRPr lang="en-US" dirty="0"/>
                    </a:p>
                  </a:txBody>
                  <a:tcPr/>
                </a:tc>
                <a:extLst>
                  <a:ext uri="{0D108BD9-81ED-4DB2-BD59-A6C34878D82A}">
                    <a16:rowId xmlns:a16="http://schemas.microsoft.com/office/drawing/2014/main" val="1151113747"/>
                  </a:ext>
                </a:extLst>
              </a:tr>
              <a:tr h="370840">
                <a:tc>
                  <a:txBody>
                    <a:bodyPr/>
                    <a:lstStyle/>
                    <a:p>
                      <a:r>
                        <a:rPr lang="el-GR" b="1" dirty="0"/>
                        <a:t>θ</a:t>
                      </a:r>
                      <a:endParaRPr lang="en-US" b="1" dirty="0"/>
                    </a:p>
                  </a:txBody>
                  <a:tcPr>
                    <a:solidFill>
                      <a:schemeClr val="bg1">
                        <a:lumMod val="95000"/>
                      </a:schemeClr>
                    </a:solidFill>
                  </a:tcPr>
                </a:tc>
                <a:tc>
                  <a:txBody>
                    <a:bodyPr/>
                    <a:lstStyle/>
                    <a:p>
                      <a:pPr algn="r"/>
                      <a:r>
                        <a:rPr lang="en-US" dirty="0"/>
                        <a:t>74</a:t>
                      </a:r>
                    </a:p>
                  </a:txBody>
                  <a:tcPr>
                    <a:solidFill>
                      <a:schemeClr val="bg1">
                        <a:lumMod val="95000"/>
                      </a:schemeClr>
                    </a:solidFill>
                  </a:tcPr>
                </a:tc>
                <a:extLst>
                  <a:ext uri="{0D108BD9-81ED-4DB2-BD59-A6C34878D82A}">
                    <a16:rowId xmlns:a16="http://schemas.microsoft.com/office/drawing/2014/main" val="2142721703"/>
                  </a:ext>
                </a:extLst>
              </a:tr>
              <a:tr h="370840">
                <a:tc>
                  <a:txBody>
                    <a:bodyPr/>
                    <a:lstStyle/>
                    <a:p>
                      <a:r>
                        <a:rPr lang="el-GR" b="1" dirty="0"/>
                        <a:t>τ</a:t>
                      </a:r>
                      <a:r>
                        <a:rPr lang="en-US" b="1" baseline="-25000" dirty="0"/>
                        <a:t>replace</a:t>
                      </a:r>
                      <a:endParaRPr lang="en-US" b="1" dirty="0"/>
                    </a:p>
                  </a:txBody>
                  <a:tcPr>
                    <a:solidFill>
                      <a:schemeClr val="accent1">
                        <a:lumMod val="20000"/>
                        <a:lumOff val="80000"/>
                      </a:schemeClr>
                    </a:solidFill>
                  </a:tcPr>
                </a:tc>
                <a:tc>
                  <a:txBody>
                    <a:bodyPr/>
                    <a:lstStyle/>
                    <a:p>
                      <a:pPr algn="r"/>
                      <a:r>
                        <a:rPr lang="en-US" dirty="0"/>
                        <a:t>124</a:t>
                      </a:r>
                    </a:p>
                  </a:txBody>
                  <a:tcPr>
                    <a:solidFill>
                      <a:schemeClr val="accent1">
                        <a:lumMod val="20000"/>
                        <a:lumOff val="80000"/>
                      </a:schemeClr>
                    </a:solidFill>
                  </a:tcPr>
                </a:tc>
                <a:extLst>
                  <a:ext uri="{0D108BD9-81ED-4DB2-BD59-A6C34878D82A}">
                    <a16:rowId xmlns:a16="http://schemas.microsoft.com/office/drawing/2014/main" val="353164675"/>
                  </a:ext>
                </a:extLst>
              </a:tr>
              <a:tr h="370840">
                <a:tc>
                  <a:txBody>
                    <a:bodyPr/>
                    <a:lstStyle/>
                    <a:p>
                      <a:r>
                        <a:rPr lang="el-GR" b="1" dirty="0"/>
                        <a:t>τ</a:t>
                      </a:r>
                      <a:r>
                        <a:rPr lang="en-US" b="1" baseline="-25000" dirty="0"/>
                        <a:t>bypass</a:t>
                      </a:r>
                      <a:endParaRPr lang="en-US" b="1" dirty="0"/>
                    </a:p>
                  </a:txBody>
                  <a:tcPr>
                    <a:solidFill>
                      <a:schemeClr val="bg1">
                        <a:lumMod val="95000"/>
                      </a:schemeClr>
                    </a:solidFill>
                  </a:tcPr>
                </a:tc>
                <a:tc>
                  <a:txBody>
                    <a:bodyPr/>
                    <a:lstStyle/>
                    <a:p>
                      <a:pPr algn="r"/>
                      <a:r>
                        <a:rPr lang="en-US" dirty="0"/>
                        <a:t>3</a:t>
                      </a:r>
                    </a:p>
                  </a:txBody>
                  <a:tcPr>
                    <a:solidFill>
                      <a:schemeClr val="bg1">
                        <a:lumMod val="95000"/>
                      </a:schemeClr>
                    </a:solidFill>
                  </a:tcPr>
                </a:tc>
                <a:extLst>
                  <a:ext uri="{0D108BD9-81ED-4DB2-BD59-A6C34878D82A}">
                    <a16:rowId xmlns:a16="http://schemas.microsoft.com/office/drawing/2014/main" val="2005655062"/>
                  </a:ext>
                </a:extLst>
              </a:tr>
            </a:tbl>
          </a:graphicData>
        </a:graphic>
      </p:graphicFrame>
      <p:sp>
        <p:nvSpPr>
          <p:cNvPr id="17" name="TextBox 16">
            <a:extLst>
              <a:ext uri="{FF2B5EF4-FFF2-40B4-BE49-F238E27FC236}">
                <a16:creationId xmlns:a16="http://schemas.microsoft.com/office/drawing/2014/main" id="{BABEB49A-D404-4F16-978B-0D83E8DFE37A}"/>
              </a:ext>
            </a:extLst>
          </p:cNvPr>
          <p:cNvSpPr txBox="1"/>
          <p:nvPr/>
        </p:nvSpPr>
        <p:spPr>
          <a:xfrm>
            <a:off x="6096000" y="3609891"/>
            <a:ext cx="5301994" cy="2585323"/>
          </a:xfrm>
          <a:prstGeom prst="rect">
            <a:avLst/>
          </a:prstGeom>
          <a:noFill/>
        </p:spPr>
        <p:txBody>
          <a:bodyPr wrap="square">
            <a:spAutoFit/>
          </a:bodyPr>
          <a:lstStyle/>
          <a:p>
            <a:pPr algn="ctr"/>
            <a:r>
              <a:rPr lang="en-US" dirty="0">
                <a:latin typeface="Archivo" panose="020B0503020202020B04" pitchFamily="34" charset="0"/>
              </a:rPr>
              <a:t>Finding a victim</a:t>
            </a:r>
          </a:p>
          <a:p>
            <a:pPr algn="just"/>
            <a:r>
              <a:rPr lang="en-US" dirty="0"/>
              <a:t>Consult the perceptron to get </a:t>
            </a:r>
            <a:r>
              <a:rPr lang="en-US" dirty="0" err="1"/>
              <a:t>y</a:t>
            </a:r>
            <a:r>
              <a:rPr lang="en-US" baseline="-25000" dirty="0" err="1"/>
              <a:t>out</a:t>
            </a:r>
            <a:r>
              <a:rPr lang="en-US" dirty="0"/>
              <a:t> for incoming address.</a:t>
            </a:r>
            <a:endParaRPr lang="en-US" baseline="-25000" dirty="0"/>
          </a:p>
          <a:p>
            <a:pPr marL="285750" indent="-285750" algn="just">
              <a:buFont typeface="Arial" panose="020B0604020202020204" pitchFamily="34" charset="0"/>
              <a:buChar char="•"/>
            </a:pPr>
            <a:r>
              <a:rPr lang="en-US" dirty="0"/>
              <a:t>If the value is higher that the threshold </a:t>
            </a:r>
            <a:r>
              <a:rPr lang="el-GR" dirty="0"/>
              <a:t>τ</a:t>
            </a:r>
            <a:r>
              <a:rPr lang="en-US" baseline="-25000" dirty="0"/>
              <a:t>bypass</a:t>
            </a:r>
            <a:r>
              <a:rPr lang="en-US" dirty="0"/>
              <a:t>, it bypasses the LLC.</a:t>
            </a:r>
          </a:p>
          <a:p>
            <a:pPr marL="285750" indent="-285750" algn="just">
              <a:buFont typeface="Arial" panose="020B0604020202020204" pitchFamily="34" charset="0"/>
              <a:buChar char="•"/>
            </a:pPr>
            <a:r>
              <a:rPr lang="en-US" dirty="0"/>
              <a:t>In every other case, we check for a dead block in the set – a block with reuse bit set to 0.</a:t>
            </a:r>
          </a:p>
          <a:p>
            <a:pPr marL="285750" indent="-285750" algn="just">
              <a:buFont typeface="Arial" panose="020B0604020202020204" pitchFamily="34" charset="0"/>
              <a:buChar char="•"/>
            </a:pPr>
            <a:r>
              <a:rPr lang="en-US" dirty="0"/>
              <a:t>If that is also not found, evict the least recently used block</a:t>
            </a:r>
          </a:p>
        </p:txBody>
      </p:sp>
    </p:spTree>
    <p:extLst>
      <p:ext uri="{BB962C8B-B14F-4D97-AF65-F5344CB8AC3E}">
        <p14:creationId xmlns:p14="http://schemas.microsoft.com/office/powerpoint/2010/main" val="3540234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193FD-90D8-45C5-97B6-8264709D674A}"/>
              </a:ext>
            </a:extLst>
          </p:cNvPr>
          <p:cNvSpPr>
            <a:spLocks noGrp="1"/>
          </p:cNvSpPr>
          <p:nvPr>
            <p:ph type="sldNum" sz="quarter" idx="12"/>
          </p:nvPr>
        </p:nvSpPr>
        <p:spPr/>
        <p:txBody>
          <a:bodyPr/>
          <a:lstStyle/>
          <a:p>
            <a:fld id="{82DDEE53-1DD2-4D31-AC2D-A671EA5B230D}" type="slidenum">
              <a:rPr lang="en-US" smtClean="0"/>
              <a:pPr/>
              <a:t>6</a:t>
            </a:fld>
            <a:endParaRPr lang="en-US" dirty="0"/>
          </a:p>
        </p:txBody>
      </p:sp>
      <p:sp>
        <p:nvSpPr>
          <p:cNvPr id="5" name="Title 1">
            <a:extLst>
              <a:ext uri="{FF2B5EF4-FFF2-40B4-BE49-F238E27FC236}">
                <a16:creationId xmlns:a16="http://schemas.microsoft.com/office/drawing/2014/main" id="{0B7FEC93-351B-4FEF-897D-9FA622DD7445}"/>
              </a:ext>
            </a:extLst>
          </p:cNvPr>
          <p:cNvSpPr>
            <a:spLocks noGrp="1"/>
          </p:cNvSpPr>
          <p:nvPr>
            <p:ph type="title"/>
          </p:nvPr>
        </p:nvSpPr>
        <p:spPr>
          <a:xfrm>
            <a:off x="981270" y="258760"/>
            <a:ext cx="10515600" cy="1325563"/>
          </a:xfrm>
        </p:spPr>
        <p:txBody>
          <a:bodyPr/>
          <a:lstStyle/>
          <a:p>
            <a:pPr algn="ctr"/>
            <a:r>
              <a:rPr lang="en-US" sz="4000" dirty="0">
                <a:latin typeface="Archivo Medium" panose="020B0603020202020B04" pitchFamily="34" charset="0"/>
              </a:rPr>
              <a:t>Simulation Results</a:t>
            </a:r>
            <a:br>
              <a:rPr lang="en-US" dirty="0">
                <a:latin typeface="Archivo Medium" panose="020B0603020202020B04" pitchFamily="34" charset="0"/>
              </a:rPr>
            </a:br>
            <a:r>
              <a:rPr lang="en-US" sz="1800" dirty="0"/>
              <a:t>Comparing the perceptron implementation to LRU</a:t>
            </a:r>
            <a:endParaRPr lang="en-US" dirty="0">
              <a:latin typeface="Archivo Medium" panose="020B0603020202020B04" pitchFamily="34" charset="0"/>
            </a:endParaRPr>
          </a:p>
        </p:txBody>
      </p:sp>
      <p:sp>
        <p:nvSpPr>
          <p:cNvPr id="6" name="TextBox 5">
            <a:extLst>
              <a:ext uri="{FF2B5EF4-FFF2-40B4-BE49-F238E27FC236}">
                <a16:creationId xmlns:a16="http://schemas.microsoft.com/office/drawing/2014/main" id="{2DC8E6EF-3D4F-4ACE-8725-D61796C3D3D6}"/>
              </a:ext>
            </a:extLst>
          </p:cNvPr>
          <p:cNvSpPr txBox="1"/>
          <p:nvPr/>
        </p:nvSpPr>
        <p:spPr>
          <a:xfrm>
            <a:off x="1030384" y="6014465"/>
            <a:ext cx="10229460" cy="584775"/>
          </a:xfrm>
          <a:prstGeom prst="rect">
            <a:avLst/>
          </a:prstGeom>
          <a:noFill/>
        </p:spPr>
        <p:txBody>
          <a:bodyPr wrap="square" rtlCol="0">
            <a:spAutoFit/>
          </a:bodyPr>
          <a:lstStyle/>
          <a:p>
            <a:pPr algn="ctr"/>
            <a:r>
              <a:rPr lang="en-US" sz="1600" dirty="0">
                <a:solidFill>
                  <a:schemeClr val="tx1">
                    <a:lumMod val="65000"/>
                    <a:lumOff val="35000"/>
                  </a:schemeClr>
                </a:solidFill>
              </a:rPr>
              <a:t>The algorithm was created using Champsim and was trained on a single core CPU with 2MB 16-way LLC and was tested on the SPEC 2017 suite if benchmarks</a:t>
            </a:r>
          </a:p>
        </p:txBody>
      </p:sp>
      <p:graphicFrame>
        <p:nvGraphicFramePr>
          <p:cNvPr id="9" name="Chart 8">
            <a:extLst>
              <a:ext uri="{FF2B5EF4-FFF2-40B4-BE49-F238E27FC236}">
                <a16:creationId xmlns:a16="http://schemas.microsoft.com/office/drawing/2014/main" id="{63E601D4-4A19-4D00-A89D-23CAD7A4FA6E}"/>
              </a:ext>
            </a:extLst>
          </p:cNvPr>
          <p:cNvGraphicFramePr/>
          <p:nvPr>
            <p:extLst>
              <p:ext uri="{D42A27DB-BD31-4B8C-83A1-F6EECF244321}">
                <p14:modId xmlns:p14="http://schemas.microsoft.com/office/powerpoint/2010/main" val="391312249"/>
              </p:ext>
            </p:extLst>
          </p:nvPr>
        </p:nvGraphicFramePr>
        <p:xfrm>
          <a:off x="1030385" y="1584322"/>
          <a:ext cx="10131231" cy="50149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5010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13193FD-90D8-45C5-97B6-8264709D674A}"/>
              </a:ext>
            </a:extLst>
          </p:cNvPr>
          <p:cNvSpPr>
            <a:spLocks noGrp="1"/>
          </p:cNvSpPr>
          <p:nvPr>
            <p:ph type="sldNum" sz="quarter" idx="12"/>
          </p:nvPr>
        </p:nvSpPr>
        <p:spPr/>
        <p:txBody>
          <a:bodyPr/>
          <a:lstStyle/>
          <a:p>
            <a:fld id="{82DDEE53-1DD2-4D31-AC2D-A671EA5B230D}" type="slidenum">
              <a:rPr lang="en-US" smtClean="0"/>
              <a:pPr/>
              <a:t>7</a:t>
            </a:fld>
            <a:endParaRPr lang="en-US" dirty="0"/>
          </a:p>
        </p:txBody>
      </p:sp>
      <p:sp>
        <p:nvSpPr>
          <p:cNvPr id="6" name="TextBox 5">
            <a:extLst>
              <a:ext uri="{FF2B5EF4-FFF2-40B4-BE49-F238E27FC236}">
                <a16:creationId xmlns:a16="http://schemas.microsoft.com/office/drawing/2014/main" id="{2DC8E6EF-3D4F-4ACE-8725-D61796C3D3D6}"/>
              </a:ext>
            </a:extLst>
          </p:cNvPr>
          <p:cNvSpPr txBox="1"/>
          <p:nvPr/>
        </p:nvSpPr>
        <p:spPr>
          <a:xfrm>
            <a:off x="1030384" y="6014465"/>
            <a:ext cx="10229460" cy="584775"/>
          </a:xfrm>
          <a:prstGeom prst="rect">
            <a:avLst/>
          </a:prstGeom>
          <a:noFill/>
        </p:spPr>
        <p:txBody>
          <a:bodyPr wrap="square" rtlCol="0">
            <a:spAutoFit/>
          </a:bodyPr>
          <a:lstStyle/>
          <a:p>
            <a:pPr algn="ctr"/>
            <a:r>
              <a:rPr lang="en-US" sz="1600" dirty="0">
                <a:solidFill>
                  <a:schemeClr val="tx1">
                    <a:lumMod val="65000"/>
                    <a:lumOff val="35000"/>
                  </a:schemeClr>
                </a:solidFill>
              </a:rPr>
              <a:t>The algorithm was created using Champsim and was trained on a single core CPU with 2MB 16-way LLC and was tested on the SPEC 2017 suite if benchmarks</a:t>
            </a:r>
          </a:p>
        </p:txBody>
      </p:sp>
      <p:graphicFrame>
        <p:nvGraphicFramePr>
          <p:cNvPr id="9" name="Chart 8">
            <a:extLst>
              <a:ext uri="{FF2B5EF4-FFF2-40B4-BE49-F238E27FC236}">
                <a16:creationId xmlns:a16="http://schemas.microsoft.com/office/drawing/2014/main" id="{63E601D4-4A19-4D00-A89D-23CAD7A4FA6E}"/>
              </a:ext>
            </a:extLst>
          </p:cNvPr>
          <p:cNvGraphicFramePr/>
          <p:nvPr>
            <p:extLst>
              <p:ext uri="{D42A27DB-BD31-4B8C-83A1-F6EECF244321}">
                <p14:modId xmlns:p14="http://schemas.microsoft.com/office/powerpoint/2010/main" val="2047745788"/>
              </p:ext>
            </p:extLst>
          </p:nvPr>
        </p:nvGraphicFramePr>
        <p:xfrm>
          <a:off x="1030384" y="972852"/>
          <a:ext cx="10131231" cy="5334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01588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8C223-3A7A-479A-8A74-30C7BAD8EEFB}"/>
              </a:ext>
            </a:extLst>
          </p:cNvPr>
          <p:cNvSpPr>
            <a:spLocks noGrp="1"/>
          </p:cNvSpPr>
          <p:nvPr>
            <p:ph type="title"/>
          </p:nvPr>
        </p:nvSpPr>
        <p:spPr>
          <a:xfrm>
            <a:off x="838200" y="258760"/>
            <a:ext cx="10515600" cy="1325563"/>
          </a:xfrm>
        </p:spPr>
        <p:txBody>
          <a:bodyPr/>
          <a:lstStyle/>
          <a:p>
            <a:pPr algn="ctr"/>
            <a:r>
              <a:rPr lang="en-US" sz="3600" dirty="0">
                <a:latin typeface="Archivo Medium" panose="020B0603020202020B04" pitchFamily="34" charset="0"/>
              </a:rPr>
              <a:t>Reinforcement Learning Replacement</a:t>
            </a:r>
            <a:br>
              <a:rPr lang="en-US" dirty="0">
                <a:latin typeface="Archivo Medium" panose="020B0603020202020B04" pitchFamily="34" charset="0"/>
              </a:rPr>
            </a:br>
            <a:r>
              <a:rPr lang="en-US" sz="1800" dirty="0"/>
              <a:t>Offline RL based model to train a network to predict reuse of blocks</a:t>
            </a:r>
            <a:endParaRPr lang="en-US" dirty="0">
              <a:latin typeface="Archivo Medium" panose="020B0603020202020B04" pitchFamily="34" charset="0"/>
            </a:endParaRPr>
          </a:p>
        </p:txBody>
      </p:sp>
      <p:sp>
        <p:nvSpPr>
          <p:cNvPr id="12" name="Slide Number Placeholder 11">
            <a:extLst>
              <a:ext uri="{FF2B5EF4-FFF2-40B4-BE49-F238E27FC236}">
                <a16:creationId xmlns:a16="http://schemas.microsoft.com/office/drawing/2014/main" id="{F8AB427A-466B-4B8F-8F7E-75B4AB0914DB}"/>
              </a:ext>
            </a:extLst>
          </p:cNvPr>
          <p:cNvSpPr>
            <a:spLocks noGrp="1"/>
          </p:cNvSpPr>
          <p:nvPr>
            <p:ph type="sldNum" sz="quarter" idx="12"/>
          </p:nvPr>
        </p:nvSpPr>
        <p:spPr/>
        <p:txBody>
          <a:bodyPr/>
          <a:lstStyle/>
          <a:p>
            <a:fld id="{82DDEE53-1DD2-4D31-AC2D-A671EA5B230D}" type="slidenum">
              <a:rPr lang="en-US" smtClean="0"/>
              <a:pPr/>
              <a:t>8</a:t>
            </a:fld>
            <a:endParaRPr lang="en-US" dirty="0"/>
          </a:p>
        </p:txBody>
      </p:sp>
      <p:graphicFrame>
        <p:nvGraphicFramePr>
          <p:cNvPr id="6" name="Table 8">
            <a:extLst>
              <a:ext uri="{FF2B5EF4-FFF2-40B4-BE49-F238E27FC236}">
                <a16:creationId xmlns:a16="http://schemas.microsoft.com/office/drawing/2014/main" id="{57EAE1E0-1108-4C5D-873C-F087676B3DE0}"/>
              </a:ext>
            </a:extLst>
          </p:cNvPr>
          <p:cNvGraphicFramePr>
            <a:graphicFrameLocks noGrp="1"/>
          </p:cNvGraphicFramePr>
          <p:nvPr>
            <p:extLst>
              <p:ext uri="{D42A27DB-BD31-4B8C-83A1-F6EECF244321}">
                <p14:modId xmlns:p14="http://schemas.microsoft.com/office/powerpoint/2010/main" val="2037215313"/>
              </p:ext>
            </p:extLst>
          </p:nvPr>
        </p:nvGraphicFramePr>
        <p:xfrm>
          <a:off x="2812549" y="3946962"/>
          <a:ext cx="2366966" cy="370840"/>
        </p:xfrm>
        <a:graphic>
          <a:graphicData uri="http://schemas.openxmlformats.org/drawingml/2006/table">
            <a:tbl>
              <a:tblPr firstRow="1" bandRow="1">
                <a:tableStyleId>{5C22544A-7EE6-4342-B048-85BDC9FD1C3A}</a:tableStyleId>
              </a:tblPr>
              <a:tblGrid>
                <a:gridCol w="338138">
                  <a:extLst>
                    <a:ext uri="{9D8B030D-6E8A-4147-A177-3AD203B41FA5}">
                      <a16:colId xmlns:a16="http://schemas.microsoft.com/office/drawing/2014/main" val="966397167"/>
                    </a:ext>
                  </a:extLst>
                </a:gridCol>
                <a:gridCol w="338138">
                  <a:extLst>
                    <a:ext uri="{9D8B030D-6E8A-4147-A177-3AD203B41FA5}">
                      <a16:colId xmlns:a16="http://schemas.microsoft.com/office/drawing/2014/main" val="3028452526"/>
                    </a:ext>
                  </a:extLst>
                </a:gridCol>
                <a:gridCol w="338138">
                  <a:extLst>
                    <a:ext uri="{9D8B030D-6E8A-4147-A177-3AD203B41FA5}">
                      <a16:colId xmlns:a16="http://schemas.microsoft.com/office/drawing/2014/main" val="3569337935"/>
                    </a:ext>
                  </a:extLst>
                </a:gridCol>
                <a:gridCol w="338138">
                  <a:extLst>
                    <a:ext uri="{9D8B030D-6E8A-4147-A177-3AD203B41FA5}">
                      <a16:colId xmlns:a16="http://schemas.microsoft.com/office/drawing/2014/main" val="1175656623"/>
                    </a:ext>
                  </a:extLst>
                </a:gridCol>
                <a:gridCol w="338138">
                  <a:extLst>
                    <a:ext uri="{9D8B030D-6E8A-4147-A177-3AD203B41FA5}">
                      <a16:colId xmlns:a16="http://schemas.microsoft.com/office/drawing/2014/main" val="4094613434"/>
                    </a:ext>
                  </a:extLst>
                </a:gridCol>
                <a:gridCol w="338138">
                  <a:extLst>
                    <a:ext uri="{9D8B030D-6E8A-4147-A177-3AD203B41FA5}">
                      <a16:colId xmlns:a16="http://schemas.microsoft.com/office/drawing/2014/main" val="3144589472"/>
                    </a:ext>
                  </a:extLst>
                </a:gridCol>
                <a:gridCol w="338138">
                  <a:extLst>
                    <a:ext uri="{9D8B030D-6E8A-4147-A177-3AD203B41FA5}">
                      <a16:colId xmlns:a16="http://schemas.microsoft.com/office/drawing/2014/main" val="611910938"/>
                    </a:ext>
                  </a:extLst>
                </a:gridCol>
              </a:tblGrid>
              <a:tr h="370840">
                <a:tc>
                  <a:txBody>
                    <a:bodyPr/>
                    <a:lstStyle/>
                    <a:p>
                      <a:endParaRPr lang="en-US" dirty="0"/>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extLst>
                  <a:ext uri="{0D108BD9-81ED-4DB2-BD59-A6C34878D82A}">
                    <a16:rowId xmlns:a16="http://schemas.microsoft.com/office/drawing/2014/main" val="1444245881"/>
                  </a:ext>
                </a:extLst>
              </a:tr>
            </a:tbl>
          </a:graphicData>
        </a:graphic>
      </p:graphicFrame>
      <p:sp>
        <p:nvSpPr>
          <p:cNvPr id="14" name="TextBox 13">
            <a:extLst>
              <a:ext uri="{FF2B5EF4-FFF2-40B4-BE49-F238E27FC236}">
                <a16:creationId xmlns:a16="http://schemas.microsoft.com/office/drawing/2014/main" id="{D291360A-74A6-4E44-9D1A-4E0094CE2B9A}"/>
              </a:ext>
            </a:extLst>
          </p:cNvPr>
          <p:cNvSpPr txBox="1"/>
          <p:nvPr/>
        </p:nvSpPr>
        <p:spPr>
          <a:xfrm>
            <a:off x="604204" y="4385070"/>
            <a:ext cx="3391827" cy="2708434"/>
          </a:xfrm>
          <a:prstGeom prst="rect">
            <a:avLst/>
          </a:prstGeom>
          <a:noFill/>
        </p:spPr>
        <p:txBody>
          <a:bodyPr wrap="square" rtlCol="0">
            <a:spAutoFit/>
          </a:bodyPr>
          <a:lstStyle/>
          <a:p>
            <a:pPr algn="r"/>
            <a:r>
              <a:rPr lang="en-US" dirty="0">
                <a:latin typeface="Archivo" panose="020B0503020202020B04" pitchFamily="34" charset="0"/>
              </a:rPr>
              <a:t>Input State</a:t>
            </a:r>
          </a:p>
          <a:p>
            <a:pPr algn="r"/>
            <a:r>
              <a:rPr lang="en-US" sz="1600" dirty="0">
                <a:solidFill>
                  <a:schemeClr val="tx1">
                    <a:lumMod val="75000"/>
                    <a:lumOff val="25000"/>
                  </a:schemeClr>
                </a:solidFill>
              </a:rPr>
              <a:t>A vector of 214 entries with cache access information, set details and cache line level details (for the current set). This gives a relevant parts of the overall cache for the current request</a:t>
            </a:r>
            <a:r>
              <a:rPr lang="en-US" sz="1600" dirty="0"/>
              <a:t>.</a:t>
            </a:r>
            <a:endParaRPr lang="en-US" dirty="0"/>
          </a:p>
          <a:p>
            <a:pPr algn="r"/>
            <a:endParaRPr lang="en-US" dirty="0"/>
          </a:p>
          <a:p>
            <a:pPr algn="r"/>
            <a:endParaRPr lang="en-US" dirty="0">
              <a:latin typeface="Archivo" panose="020B0503020202020B04" pitchFamily="34" charset="0"/>
            </a:endParaRPr>
          </a:p>
          <a:p>
            <a:pPr algn="r"/>
            <a:endParaRPr lang="en-US" dirty="0">
              <a:latin typeface="Archivo" panose="020B0503020202020B04" pitchFamily="34" charset="0"/>
            </a:endParaRPr>
          </a:p>
          <a:p>
            <a:pPr algn="r"/>
            <a:endParaRPr lang="en-US" dirty="0"/>
          </a:p>
        </p:txBody>
      </p:sp>
      <p:sp>
        <p:nvSpPr>
          <p:cNvPr id="4" name="Flowchart: Process 3">
            <a:extLst>
              <a:ext uri="{FF2B5EF4-FFF2-40B4-BE49-F238E27FC236}">
                <a16:creationId xmlns:a16="http://schemas.microsoft.com/office/drawing/2014/main" id="{B58247D5-C94B-4157-BDA4-704BB4A9FE3C}"/>
              </a:ext>
            </a:extLst>
          </p:cNvPr>
          <p:cNvSpPr/>
          <p:nvPr/>
        </p:nvSpPr>
        <p:spPr>
          <a:xfrm>
            <a:off x="5458899" y="2680070"/>
            <a:ext cx="2163202" cy="808937"/>
          </a:xfrm>
          <a:prstGeom prst="flowChartProces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Cache State Model in Python</a:t>
            </a:r>
          </a:p>
        </p:txBody>
      </p:sp>
      <p:sp>
        <p:nvSpPr>
          <p:cNvPr id="15" name="Flowchart: Process 14">
            <a:extLst>
              <a:ext uri="{FF2B5EF4-FFF2-40B4-BE49-F238E27FC236}">
                <a16:creationId xmlns:a16="http://schemas.microsoft.com/office/drawing/2014/main" id="{39778AAD-43EA-4F52-8B08-2397D62486DE}"/>
              </a:ext>
            </a:extLst>
          </p:cNvPr>
          <p:cNvSpPr/>
          <p:nvPr/>
        </p:nvSpPr>
        <p:spPr>
          <a:xfrm>
            <a:off x="4422271" y="1818072"/>
            <a:ext cx="1248801" cy="612648"/>
          </a:xfrm>
          <a:prstGeom prst="flowChartProcess">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Champsim</a:t>
            </a:r>
          </a:p>
        </p:txBody>
      </p:sp>
      <p:pic>
        <p:nvPicPr>
          <p:cNvPr id="18" name="Picture 17">
            <a:extLst>
              <a:ext uri="{FF2B5EF4-FFF2-40B4-BE49-F238E27FC236}">
                <a16:creationId xmlns:a16="http://schemas.microsoft.com/office/drawing/2014/main" id="{71E1B189-2380-433C-8E61-7D23D0635605}"/>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foregroundMark x1="39257" y1="33158" x2="60945" y2="32795"/>
                        <a14:foregroundMark x1="40549" y1="40549" x2="57027" y2="39984"/>
                        <a14:foregroundMark x1="42771" y1="47981" x2="57956" y2="48142"/>
                        <a14:foregroundMark x1="41276" y1="56099" x2="54079" y2="54645"/>
                        <a14:foregroundMark x1="54079" y1="54645" x2="54079" y2="54645"/>
                        <a14:foregroundMark x1="42407" y1="63166" x2="53352" y2="62601"/>
                      </a14:backgroundRemoval>
                    </a14:imgEffect>
                  </a14:imgLayer>
                </a14:imgProps>
              </a:ext>
              <a:ext uri="{28A0092B-C50C-407E-A947-70E740481C1C}">
                <a14:useLocalDpi xmlns:a14="http://schemas.microsoft.com/office/drawing/2010/main" val="0"/>
              </a:ext>
            </a:extLst>
          </a:blip>
          <a:srcRect l="23508" t="9500" r="26051" b="12499"/>
          <a:stretch/>
        </p:blipFill>
        <p:spPr>
          <a:xfrm>
            <a:off x="2848717" y="1584323"/>
            <a:ext cx="698501" cy="1080145"/>
          </a:xfrm>
          <a:prstGeom prst="rect">
            <a:avLst/>
          </a:prstGeom>
        </p:spPr>
      </p:pic>
      <p:cxnSp>
        <p:nvCxnSpPr>
          <p:cNvPr id="20" name="Straight Arrow Connector 19">
            <a:extLst>
              <a:ext uri="{FF2B5EF4-FFF2-40B4-BE49-F238E27FC236}">
                <a16:creationId xmlns:a16="http://schemas.microsoft.com/office/drawing/2014/main" id="{CB28A9E3-F93C-48AC-B1EB-BBD250EDBEA0}"/>
              </a:ext>
            </a:extLst>
          </p:cNvPr>
          <p:cNvCxnSpPr>
            <a:cxnSpLocks/>
            <a:stCxn id="18" idx="3"/>
            <a:endCxn id="15" idx="1"/>
          </p:cNvCxnSpPr>
          <p:nvPr/>
        </p:nvCxnSpPr>
        <p:spPr>
          <a:xfrm>
            <a:off x="3547218" y="2124396"/>
            <a:ext cx="875053"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FE5B0C26-5F25-42DB-802D-D7FBA051B94B}"/>
              </a:ext>
            </a:extLst>
          </p:cNvPr>
          <p:cNvCxnSpPr>
            <a:cxnSpLocks/>
            <a:stCxn id="15" idx="3"/>
            <a:endCxn id="4" idx="0"/>
          </p:cNvCxnSpPr>
          <p:nvPr/>
        </p:nvCxnSpPr>
        <p:spPr>
          <a:xfrm>
            <a:off x="5671072" y="2124396"/>
            <a:ext cx="869428" cy="555674"/>
          </a:xfrm>
          <a:prstGeom prst="bentConnector2">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9FA5BCF0-E825-46E6-BBD9-0C1E2D115221}"/>
              </a:ext>
            </a:extLst>
          </p:cNvPr>
          <p:cNvCxnSpPr>
            <a:cxnSpLocks/>
            <a:stCxn id="4" idx="1"/>
            <a:endCxn id="6" idx="0"/>
          </p:cNvCxnSpPr>
          <p:nvPr/>
        </p:nvCxnSpPr>
        <p:spPr>
          <a:xfrm rot="10800000" flipV="1">
            <a:off x="3996033" y="3084538"/>
            <a:ext cx="1462867" cy="862423"/>
          </a:xfrm>
          <a:prstGeom prst="bentConnector2">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7" name="Table 8">
            <a:extLst>
              <a:ext uri="{FF2B5EF4-FFF2-40B4-BE49-F238E27FC236}">
                <a16:creationId xmlns:a16="http://schemas.microsoft.com/office/drawing/2014/main" id="{9FB24327-F8C8-4BCF-80DC-6A676613D0EF}"/>
              </a:ext>
            </a:extLst>
          </p:cNvPr>
          <p:cNvGraphicFramePr>
            <a:graphicFrameLocks noGrp="1"/>
          </p:cNvGraphicFramePr>
          <p:nvPr>
            <p:extLst>
              <p:ext uri="{D42A27DB-BD31-4B8C-83A1-F6EECF244321}">
                <p14:modId xmlns:p14="http://schemas.microsoft.com/office/powerpoint/2010/main" val="1149431426"/>
              </p:ext>
            </p:extLst>
          </p:nvPr>
        </p:nvGraphicFramePr>
        <p:xfrm>
          <a:off x="7930649" y="3943787"/>
          <a:ext cx="2366966" cy="370840"/>
        </p:xfrm>
        <a:graphic>
          <a:graphicData uri="http://schemas.openxmlformats.org/drawingml/2006/table">
            <a:tbl>
              <a:tblPr firstRow="1" bandRow="1">
                <a:tableStyleId>{5C22544A-7EE6-4342-B048-85BDC9FD1C3A}</a:tableStyleId>
              </a:tblPr>
              <a:tblGrid>
                <a:gridCol w="338138">
                  <a:extLst>
                    <a:ext uri="{9D8B030D-6E8A-4147-A177-3AD203B41FA5}">
                      <a16:colId xmlns:a16="http://schemas.microsoft.com/office/drawing/2014/main" val="966397167"/>
                    </a:ext>
                  </a:extLst>
                </a:gridCol>
                <a:gridCol w="338138">
                  <a:extLst>
                    <a:ext uri="{9D8B030D-6E8A-4147-A177-3AD203B41FA5}">
                      <a16:colId xmlns:a16="http://schemas.microsoft.com/office/drawing/2014/main" val="3028452526"/>
                    </a:ext>
                  </a:extLst>
                </a:gridCol>
                <a:gridCol w="338138">
                  <a:extLst>
                    <a:ext uri="{9D8B030D-6E8A-4147-A177-3AD203B41FA5}">
                      <a16:colId xmlns:a16="http://schemas.microsoft.com/office/drawing/2014/main" val="3569337935"/>
                    </a:ext>
                  </a:extLst>
                </a:gridCol>
                <a:gridCol w="338138">
                  <a:extLst>
                    <a:ext uri="{9D8B030D-6E8A-4147-A177-3AD203B41FA5}">
                      <a16:colId xmlns:a16="http://schemas.microsoft.com/office/drawing/2014/main" val="1175656623"/>
                    </a:ext>
                  </a:extLst>
                </a:gridCol>
                <a:gridCol w="338138">
                  <a:extLst>
                    <a:ext uri="{9D8B030D-6E8A-4147-A177-3AD203B41FA5}">
                      <a16:colId xmlns:a16="http://schemas.microsoft.com/office/drawing/2014/main" val="4094613434"/>
                    </a:ext>
                  </a:extLst>
                </a:gridCol>
                <a:gridCol w="338138">
                  <a:extLst>
                    <a:ext uri="{9D8B030D-6E8A-4147-A177-3AD203B41FA5}">
                      <a16:colId xmlns:a16="http://schemas.microsoft.com/office/drawing/2014/main" val="3144589472"/>
                    </a:ext>
                  </a:extLst>
                </a:gridCol>
                <a:gridCol w="338138">
                  <a:extLst>
                    <a:ext uri="{9D8B030D-6E8A-4147-A177-3AD203B41FA5}">
                      <a16:colId xmlns:a16="http://schemas.microsoft.com/office/drawing/2014/main" val="611910938"/>
                    </a:ext>
                  </a:extLst>
                </a:gridCol>
              </a:tblGrid>
              <a:tr h="370840">
                <a:tc>
                  <a:txBody>
                    <a:bodyPr/>
                    <a:lstStyle/>
                    <a:p>
                      <a:endParaRPr lang="en-US" dirty="0"/>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tc>
                  <a:txBody>
                    <a:bodyPr/>
                    <a:lstStyle/>
                    <a:p>
                      <a:endParaRPr lang="en-US" dirty="0"/>
                    </a:p>
                  </a:txBody>
                  <a:tcPr>
                    <a:solidFill>
                      <a:schemeClr val="tx1">
                        <a:lumMod val="75000"/>
                        <a:lumOff val="25000"/>
                      </a:schemeClr>
                    </a:solidFill>
                  </a:tcPr>
                </a:tc>
                <a:extLst>
                  <a:ext uri="{0D108BD9-81ED-4DB2-BD59-A6C34878D82A}">
                    <a16:rowId xmlns:a16="http://schemas.microsoft.com/office/drawing/2014/main" val="1444245881"/>
                  </a:ext>
                </a:extLst>
              </a:tr>
            </a:tbl>
          </a:graphicData>
        </a:graphic>
      </p:graphicFrame>
      <p:cxnSp>
        <p:nvCxnSpPr>
          <p:cNvPr id="29" name="Connector: Elbow 28">
            <a:extLst>
              <a:ext uri="{FF2B5EF4-FFF2-40B4-BE49-F238E27FC236}">
                <a16:creationId xmlns:a16="http://schemas.microsoft.com/office/drawing/2014/main" id="{B75F5511-2982-4A52-986A-874B994ECFFD}"/>
              </a:ext>
            </a:extLst>
          </p:cNvPr>
          <p:cNvCxnSpPr>
            <a:cxnSpLocks/>
            <a:stCxn id="4" idx="3"/>
            <a:endCxn id="27" idx="0"/>
          </p:cNvCxnSpPr>
          <p:nvPr/>
        </p:nvCxnSpPr>
        <p:spPr>
          <a:xfrm>
            <a:off x="7622101" y="3084539"/>
            <a:ext cx="1492031" cy="859248"/>
          </a:xfrm>
          <a:prstGeom prst="bentConnector2">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pic>
        <p:nvPicPr>
          <p:cNvPr id="30" name="Picture 2" descr="How to Build and Train Your First Neural Network – Towards AI">
            <a:extLst>
              <a:ext uri="{FF2B5EF4-FFF2-40B4-BE49-F238E27FC236}">
                <a16:creationId xmlns:a16="http://schemas.microsoft.com/office/drawing/2014/main" id="{2E1CB0BC-60A4-4CC5-BEDA-8701B0B37D5A}"/>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220" b="75784" l="5762" r="91016">
                        <a14:foregroundMark x1="9375" y1="16028" x2="11328" y2="19512"/>
                        <a14:foregroundMark x1="5957" y1="16028" x2="6152" y2="18118"/>
                        <a14:foregroundMark x1="7910" y1="42509" x2="9863" y2="47213"/>
                        <a14:foregroundMark x1="9082" y1="68641" x2="8887" y2="65854"/>
                        <a14:foregroundMark x1="49121" y1="7491" x2="52344" y2="8188"/>
                        <a14:foregroundMark x1="90332" y1="26307" x2="90918" y2="34495"/>
                        <a14:foregroundMark x1="91016" y1="47387" x2="88574" y2="52265"/>
                        <a14:foregroundMark x1="51660" y1="75784" x2="49219" y2="75958"/>
                        <a14:foregroundMark x1="50684" y1="1220" x2="50000" y2="1220"/>
                      </a14:backgroundRemoval>
                    </a14:imgEffect>
                  </a14:imgLayer>
                </a14:imgProps>
              </a:ext>
              <a:ext uri="{28A0092B-C50C-407E-A947-70E740481C1C}">
                <a14:useLocalDpi xmlns:a14="http://schemas.microsoft.com/office/drawing/2010/main" val="0"/>
              </a:ext>
            </a:extLst>
          </a:blip>
          <a:srcRect l="4558" r="5786" b="16550"/>
          <a:stretch/>
        </p:blipFill>
        <p:spPr bwMode="auto">
          <a:xfrm>
            <a:off x="5250407" y="4927196"/>
            <a:ext cx="2580185" cy="1346200"/>
          </a:xfrm>
          <a:prstGeom prst="rect">
            <a:avLst/>
          </a:prstGeom>
          <a:noFill/>
          <a:extLst>
            <a:ext uri="{909E8E84-426E-40DD-AFC4-6F175D3DCCD1}">
              <a14:hiddenFill xmlns:a14="http://schemas.microsoft.com/office/drawing/2010/main">
                <a:solidFill>
                  <a:srgbClr val="FFFFFF"/>
                </a:solidFill>
              </a14:hiddenFill>
            </a:ext>
          </a:extLst>
        </p:spPr>
      </p:pic>
      <p:cxnSp>
        <p:nvCxnSpPr>
          <p:cNvPr id="32" name="Connector: Elbow 31">
            <a:extLst>
              <a:ext uri="{FF2B5EF4-FFF2-40B4-BE49-F238E27FC236}">
                <a16:creationId xmlns:a16="http://schemas.microsoft.com/office/drawing/2014/main" id="{CFD28922-FD02-4FB5-A218-3D965BBF58E1}"/>
              </a:ext>
            </a:extLst>
          </p:cNvPr>
          <p:cNvCxnSpPr>
            <a:cxnSpLocks/>
            <a:stCxn id="30" idx="1"/>
            <a:endCxn id="6" idx="2"/>
          </p:cNvCxnSpPr>
          <p:nvPr/>
        </p:nvCxnSpPr>
        <p:spPr>
          <a:xfrm rot="10800000">
            <a:off x="3996033" y="4317802"/>
            <a:ext cx="1254375" cy="1282494"/>
          </a:xfrm>
          <a:prstGeom prst="bentConnector2">
            <a:avLst/>
          </a:prstGeom>
          <a:ln w="38100">
            <a:solidFill>
              <a:srgbClr val="0070C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142673CC-348B-41B0-AC53-3ACBBD823CA6}"/>
              </a:ext>
            </a:extLst>
          </p:cNvPr>
          <p:cNvCxnSpPr>
            <a:stCxn id="30" idx="3"/>
            <a:endCxn id="27" idx="2"/>
          </p:cNvCxnSpPr>
          <p:nvPr/>
        </p:nvCxnSpPr>
        <p:spPr>
          <a:xfrm flipV="1">
            <a:off x="7830592" y="4314627"/>
            <a:ext cx="1283540" cy="1285669"/>
          </a:xfrm>
          <a:prstGeom prst="bentConnector2">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967CDD43-B274-4748-8C08-38A0D6113904}"/>
              </a:ext>
            </a:extLst>
          </p:cNvPr>
          <p:cNvSpPr txBox="1"/>
          <p:nvPr/>
        </p:nvSpPr>
        <p:spPr>
          <a:xfrm>
            <a:off x="7734704" y="2100414"/>
            <a:ext cx="4057028" cy="1384995"/>
          </a:xfrm>
          <a:prstGeom prst="rect">
            <a:avLst/>
          </a:prstGeom>
          <a:noFill/>
        </p:spPr>
        <p:txBody>
          <a:bodyPr wrap="square" rtlCol="0">
            <a:spAutoFit/>
          </a:bodyPr>
          <a:lstStyle/>
          <a:p>
            <a:r>
              <a:rPr lang="en-US" sz="1600" dirty="0">
                <a:solidFill>
                  <a:schemeClr val="tx1">
                    <a:lumMod val="75000"/>
                    <a:lumOff val="25000"/>
                  </a:schemeClr>
                </a:solidFill>
              </a:rPr>
              <a:t>Models the cache state and computes all the parameters required for the input vector. </a:t>
            </a:r>
          </a:p>
          <a:p>
            <a:r>
              <a:rPr lang="en-US" sz="1600" dirty="0">
                <a:solidFill>
                  <a:schemeClr val="tx1">
                    <a:lumMod val="75000"/>
                    <a:lumOff val="25000"/>
                  </a:schemeClr>
                </a:solidFill>
              </a:rPr>
              <a:t>This reads the clear text trace from Champsim</a:t>
            </a:r>
            <a:endParaRPr lang="en-US" dirty="0">
              <a:solidFill>
                <a:schemeClr val="tx1">
                  <a:lumMod val="75000"/>
                  <a:lumOff val="25000"/>
                </a:schemeClr>
              </a:solidFill>
              <a:latin typeface="Archivo" panose="020B0503020202020B04" pitchFamily="34" charset="0"/>
            </a:endParaRPr>
          </a:p>
          <a:p>
            <a:endParaRPr lang="en-US" dirty="0">
              <a:solidFill>
                <a:schemeClr val="tx1">
                  <a:lumMod val="75000"/>
                  <a:lumOff val="25000"/>
                </a:schemeClr>
              </a:solidFill>
              <a:latin typeface="Archivo" panose="020B0503020202020B04" pitchFamily="34" charset="0"/>
            </a:endParaRPr>
          </a:p>
          <a:p>
            <a:endParaRPr lang="en-US" dirty="0">
              <a:solidFill>
                <a:schemeClr val="tx1">
                  <a:lumMod val="75000"/>
                  <a:lumOff val="25000"/>
                </a:schemeClr>
              </a:solidFill>
            </a:endParaRPr>
          </a:p>
        </p:txBody>
      </p:sp>
      <p:sp>
        <p:nvSpPr>
          <p:cNvPr id="37" name="TextBox 36">
            <a:extLst>
              <a:ext uri="{FF2B5EF4-FFF2-40B4-BE49-F238E27FC236}">
                <a16:creationId xmlns:a16="http://schemas.microsoft.com/office/drawing/2014/main" id="{0D8CC068-C5FF-4ED4-BED8-124E6F134871}"/>
              </a:ext>
            </a:extLst>
          </p:cNvPr>
          <p:cNvSpPr txBox="1"/>
          <p:nvPr/>
        </p:nvSpPr>
        <p:spPr>
          <a:xfrm>
            <a:off x="9302285" y="4479727"/>
            <a:ext cx="2711915" cy="1908215"/>
          </a:xfrm>
          <a:prstGeom prst="rect">
            <a:avLst/>
          </a:prstGeom>
          <a:noFill/>
        </p:spPr>
        <p:txBody>
          <a:bodyPr wrap="square" rtlCol="0">
            <a:spAutoFit/>
          </a:bodyPr>
          <a:lstStyle/>
          <a:p>
            <a:r>
              <a:rPr lang="en-US" dirty="0">
                <a:latin typeface="Archivo" panose="020B0503020202020B04" pitchFamily="34" charset="0"/>
              </a:rPr>
              <a:t>Output</a:t>
            </a:r>
          </a:p>
          <a:p>
            <a:r>
              <a:rPr lang="en-US" sz="1600" dirty="0">
                <a:solidFill>
                  <a:schemeClr val="tx1">
                    <a:lumMod val="75000"/>
                    <a:lumOff val="25000"/>
                  </a:schemeClr>
                </a:solidFill>
              </a:rPr>
              <a:t>A 16 (number of ways) long vector giving a value to each action to be taken (which line to replace).</a:t>
            </a:r>
            <a:endParaRPr lang="en-US" dirty="0">
              <a:solidFill>
                <a:schemeClr val="tx1">
                  <a:lumMod val="75000"/>
                  <a:lumOff val="25000"/>
                </a:schemeClr>
              </a:solidFill>
              <a:latin typeface="Archivo" panose="020B0503020202020B04" pitchFamily="34" charset="0"/>
            </a:endParaRPr>
          </a:p>
          <a:p>
            <a:endParaRPr lang="en-US" dirty="0">
              <a:latin typeface="Archivo" panose="020B0503020202020B04" pitchFamily="34" charset="0"/>
            </a:endParaRPr>
          </a:p>
          <a:p>
            <a:endParaRPr lang="en-US" dirty="0"/>
          </a:p>
        </p:txBody>
      </p:sp>
      <p:sp>
        <p:nvSpPr>
          <p:cNvPr id="39" name="TextBox 38">
            <a:extLst>
              <a:ext uri="{FF2B5EF4-FFF2-40B4-BE49-F238E27FC236}">
                <a16:creationId xmlns:a16="http://schemas.microsoft.com/office/drawing/2014/main" id="{880C9B0D-7495-4DBC-AB60-50DEAC06AEF7}"/>
              </a:ext>
            </a:extLst>
          </p:cNvPr>
          <p:cNvSpPr txBox="1"/>
          <p:nvPr/>
        </p:nvSpPr>
        <p:spPr>
          <a:xfrm>
            <a:off x="3441699" y="6306820"/>
            <a:ext cx="6197600" cy="369332"/>
          </a:xfrm>
          <a:prstGeom prst="rect">
            <a:avLst/>
          </a:prstGeom>
          <a:noFill/>
        </p:spPr>
        <p:txBody>
          <a:bodyPr wrap="square">
            <a:spAutoFit/>
          </a:bodyPr>
          <a:lstStyle/>
          <a:p>
            <a:pPr algn="ctr"/>
            <a:r>
              <a:rPr lang="en-US" dirty="0">
                <a:solidFill>
                  <a:schemeClr val="tx1">
                    <a:lumMod val="85000"/>
                    <a:lumOff val="15000"/>
                  </a:schemeClr>
                </a:solidFill>
                <a:latin typeface="Archivo" panose="020B0503020202020B04" pitchFamily="34" charset="0"/>
              </a:rPr>
              <a:t>Q Value Network</a:t>
            </a:r>
          </a:p>
        </p:txBody>
      </p:sp>
      <p:sp>
        <p:nvSpPr>
          <p:cNvPr id="40" name="TextBox 39">
            <a:extLst>
              <a:ext uri="{FF2B5EF4-FFF2-40B4-BE49-F238E27FC236}">
                <a16:creationId xmlns:a16="http://schemas.microsoft.com/office/drawing/2014/main" id="{E1758634-D8E2-43C3-8137-82B48BE0645A}"/>
              </a:ext>
            </a:extLst>
          </p:cNvPr>
          <p:cNvSpPr txBox="1"/>
          <p:nvPr/>
        </p:nvSpPr>
        <p:spPr>
          <a:xfrm>
            <a:off x="0" y="1616554"/>
            <a:ext cx="2763254" cy="1862048"/>
          </a:xfrm>
          <a:prstGeom prst="rect">
            <a:avLst/>
          </a:prstGeom>
          <a:noFill/>
        </p:spPr>
        <p:txBody>
          <a:bodyPr wrap="square" rtlCol="0">
            <a:spAutoFit/>
          </a:bodyPr>
          <a:lstStyle/>
          <a:p>
            <a:pPr algn="r"/>
            <a:r>
              <a:rPr lang="en-US" dirty="0">
                <a:latin typeface="Archivo" panose="020B0503020202020B04" pitchFamily="34" charset="0"/>
              </a:rPr>
              <a:t>SPEC2017 Traces</a:t>
            </a:r>
          </a:p>
          <a:p>
            <a:pPr algn="r"/>
            <a:r>
              <a:rPr lang="en-US" sz="1600" dirty="0">
                <a:solidFill>
                  <a:schemeClr val="tx1">
                    <a:lumMod val="75000"/>
                    <a:lumOff val="25000"/>
                  </a:schemeClr>
                </a:solidFill>
              </a:rPr>
              <a:t>Trace files are fed into a modified version of Champsim to create LLC access traces.</a:t>
            </a:r>
          </a:p>
          <a:p>
            <a:pPr algn="r"/>
            <a:r>
              <a:rPr lang="en-US" sz="1500" b="1" dirty="0">
                <a:solidFill>
                  <a:schemeClr val="tx1">
                    <a:lumMod val="75000"/>
                    <a:lumOff val="25000"/>
                  </a:schemeClr>
                </a:solidFill>
                <a:latin typeface="Consolas" panose="020B0609020204030204" pitchFamily="49" charset="0"/>
              </a:rPr>
              <a:t>&lt;IP, address, type&gt; </a:t>
            </a:r>
            <a:endParaRPr lang="en-US" sz="1500" b="1" dirty="0">
              <a:latin typeface="Consolas" panose="020B0609020204030204" pitchFamily="49" charset="0"/>
            </a:endParaRPr>
          </a:p>
          <a:p>
            <a:pPr algn="r"/>
            <a:endParaRPr lang="en-US" sz="1600" dirty="0">
              <a:latin typeface="Consolas" panose="020B0609020204030204" pitchFamily="49" charset="0"/>
            </a:endParaRPr>
          </a:p>
          <a:p>
            <a:pPr algn="r"/>
            <a:endParaRPr lang="en-US" dirty="0"/>
          </a:p>
        </p:txBody>
      </p:sp>
      <p:cxnSp>
        <p:nvCxnSpPr>
          <p:cNvPr id="66" name="Straight Arrow Connector 65">
            <a:extLst>
              <a:ext uri="{FF2B5EF4-FFF2-40B4-BE49-F238E27FC236}">
                <a16:creationId xmlns:a16="http://schemas.microsoft.com/office/drawing/2014/main" id="{81993FB7-9D14-4CAA-8899-BD2C74814E95}"/>
              </a:ext>
            </a:extLst>
          </p:cNvPr>
          <p:cNvCxnSpPr>
            <a:stCxn id="4" idx="2"/>
            <a:endCxn id="30" idx="0"/>
          </p:cNvCxnSpPr>
          <p:nvPr/>
        </p:nvCxnSpPr>
        <p:spPr>
          <a:xfrm>
            <a:off x="6540500" y="3489007"/>
            <a:ext cx="0" cy="1438189"/>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7C4A1E50-7C34-4245-9815-18EF979B57B1}"/>
              </a:ext>
            </a:extLst>
          </p:cNvPr>
          <p:cNvSpPr txBox="1"/>
          <p:nvPr/>
        </p:nvSpPr>
        <p:spPr>
          <a:xfrm>
            <a:off x="5350465" y="3688426"/>
            <a:ext cx="2456349" cy="861774"/>
          </a:xfrm>
          <a:prstGeom prst="rect">
            <a:avLst/>
          </a:prstGeom>
          <a:solidFill>
            <a:schemeClr val="bg1"/>
          </a:solidFill>
        </p:spPr>
        <p:txBody>
          <a:bodyPr wrap="square">
            <a:spAutoFit/>
          </a:bodyPr>
          <a:lstStyle/>
          <a:p>
            <a:pPr algn="ctr"/>
            <a:r>
              <a:rPr lang="en-US" dirty="0">
                <a:latin typeface="Archivo" panose="020B0503020202020B04" pitchFamily="34" charset="0"/>
              </a:rPr>
              <a:t>Reward</a:t>
            </a:r>
          </a:p>
          <a:p>
            <a:pPr algn="ctr"/>
            <a:r>
              <a:rPr lang="en-US" sz="1600" dirty="0">
                <a:solidFill>
                  <a:schemeClr val="tx1">
                    <a:lumMod val="75000"/>
                    <a:lumOff val="25000"/>
                  </a:schemeClr>
                </a:solidFill>
              </a:rPr>
              <a:t>Based on distance from optimal replacement</a:t>
            </a:r>
            <a:endParaRPr lang="en-US" sz="1600" dirty="0">
              <a:solidFill>
                <a:schemeClr val="tx1">
                  <a:lumMod val="75000"/>
                  <a:lumOff val="25000"/>
                </a:schemeClr>
              </a:solidFill>
              <a:latin typeface="Archivo" panose="020B0503020202020B04" pitchFamily="34" charset="0"/>
            </a:endParaRPr>
          </a:p>
        </p:txBody>
      </p:sp>
    </p:spTree>
    <p:extLst>
      <p:ext uri="{BB962C8B-B14F-4D97-AF65-F5344CB8AC3E}">
        <p14:creationId xmlns:p14="http://schemas.microsoft.com/office/powerpoint/2010/main" val="27312489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312</TotalTime>
  <Words>833</Words>
  <Application>Microsoft Office PowerPoint</Application>
  <PresentationFormat>Widescreen</PresentationFormat>
  <Paragraphs>105</Paragraphs>
  <Slides>8</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Consolas</vt:lpstr>
      <vt:lpstr>Archivo Medium</vt:lpstr>
      <vt:lpstr>Arial</vt:lpstr>
      <vt:lpstr>Calibri</vt:lpstr>
      <vt:lpstr>Archivo</vt:lpstr>
      <vt:lpstr>Calibri Light</vt:lpstr>
      <vt:lpstr>Office Theme</vt:lpstr>
      <vt:lpstr>Cache Replacement</vt:lpstr>
      <vt:lpstr>LLC Replacement Final level before data requests move to access Memory</vt:lpstr>
      <vt:lpstr>Perceptron Using a single Layer Neural Network to Predict Reuse </vt:lpstr>
      <vt:lpstr>Training - Sampler Additional SRAM used to store samples for perceptron training</vt:lpstr>
      <vt:lpstr>Perceptron - Eviction Using the perceptron results to predict blocks less likely to be reused</vt:lpstr>
      <vt:lpstr>Simulation Results Comparing the perceptron implementation to LRU</vt:lpstr>
      <vt:lpstr>PowerPoint Presentation</vt:lpstr>
      <vt:lpstr>Reinforcement Learning Replacement Offline RL based model to train a network to predict reuse of blocks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Cache Replacement</dc:title>
  <dc:creator>Gopi, Amith</dc:creator>
  <cp:lastModifiedBy>Gopi, Amith</cp:lastModifiedBy>
  <cp:revision>13</cp:revision>
  <dcterms:created xsi:type="dcterms:W3CDTF">2022-04-21T22:56:39Z</dcterms:created>
  <dcterms:modified xsi:type="dcterms:W3CDTF">2022-04-22T04:19:36Z</dcterms:modified>
</cp:coreProperties>
</file>

<file path=docProps/thumbnail.jpeg>
</file>